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288935-4A5C-4113-AF17-600C04AA49F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BBAF546-E48A-46AE-BBEE-5FA76A69D93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1FEB59-3AF4-4DB5-A360-9ADEB234EB4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123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789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123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789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821F0AF-4D38-4A44-9022-9BEA32C3E7D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78BA085-B254-4F06-8B6D-69C06781083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F0F5132-C0D0-4BDB-B0FE-23A4180604D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78506F8-E56B-46AF-A023-B9BFCAA84DF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86990CC-5C02-46FB-A704-E7B2F97022B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5D1CD7F-1BEA-4AB2-9B03-ED15D6424D4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AFF14C8-D6E7-4AAE-9FA1-8935375F5BA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BBC6B99-0EBF-4B4B-94F7-6B085C0DA57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CB6E12-9021-4696-8328-820B0A6677EA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8D546BE-C138-4D07-AE8F-E44A24F6B21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7C73137-A162-4F08-8297-816A2E013EB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1C492B-C0D7-420A-9C45-2DAAA22FFE6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A380544-6FBE-40B5-B4F1-42EEF0A8C99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1123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1789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1123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1789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3C430CF-88BC-49DE-A0F5-404F4D9DEA2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B579E94-A424-401D-95FF-1ADEA3B30B0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228D92A-3584-48D1-AC1D-DD0CD7D1769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9283557-6538-44CB-A796-1E92983E7E8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69B4E8B-4C6E-414D-ABDA-605A08DBFBB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4E37D1F-F279-4E39-B8A8-F8FEBDDC8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74FE142-6A1B-4CB1-B5C4-1864B11889A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ECCAC0B-29D0-496A-8671-858F487F96A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F564DA4-3B74-4435-8F82-0272F1ADC4A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7E5B2B3-3AAF-47F3-AB59-B0FE0B0160D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A9D3A12-DBA1-49EA-B1D6-28D3CE860D8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E453B20-7C80-40E2-A17E-8BF8B618236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D74F1BE-6AE0-49F1-9C2F-02198CA335D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1123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1789200" y="160020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57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1123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1789200" y="3963960"/>
            <a:ext cx="63396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4BFA240-14F2-457B-B55C-819D87EF52D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C5EAE4F-5CE9-4B57-A117-6E878947B92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F9A1846-E166-49D3-AC21-5D1305CE3A2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5379F56-5E53-476B-B054-E60E6629E1C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A6F7BCA-E17C-4F37-99A2-36B356F671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5F3B12-D8C2-45DF-A470-737F30EE048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8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252F140-B42B-4C7B-A47D-ED939384C52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5A1C4CD-A13A-450E-979A-EE3A1E749EF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5000"/>
          </a:bodyPr>
          <a:lstStyle/>
          <a:p>
            <a:pPr marL="194400" indent="-145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388800" lvl="1" indent="-145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583200" lvl="2" indent="-129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777600" lvl="3" indent="-97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972000" lvl="4" indent="-97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1166400" lvl="5" indent="-97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1360800" lvl="6" indent="-97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69920" cy="452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5000"/>
          </a:bodyPr>
          <a:lstStyle/>
          <a:p>
            <a:pPr marL="194400" indent="-145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388800" lvl="1" indent="-145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583200" lvl="2" indent="-129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777600" lvl="3" indent="-97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972000" lvl="4" indent="-97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1166400" lvl="5" indent="-97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1360800" lvl="6" indent="-97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2E03100-E491-4B8D-B7F8-D9C0F53A79C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15B7DBA-C3BF-4289-A874-1AEF49D4800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k.com/id47678720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3" descr="Школа 22.jpg"/>
          <p:cNvPicPr/>
          <p:nvPr/>
        </p:nvPicPr>
        <p:blipFill>
          <a:blip r:embed="rId2"/>
          <a:stretch/>
        </p:blipFill>
        <p:spPr>
          <a:xfrm>
            <a:off x="19800" y="3600"/>
            <a:ext cx="9143280" cy="667296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411640" y="1258560"/>
            <a:ext cx="6445800" cy="541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br>
              <a:rPr sz="4400" dirty="0"/>
            </a:br>
            <a:br>
              <a:rPr sz="4400" dirty="0"/>
            </a:br>
            <a:br>
              <a:rPr sz="4400" dirty="0"/>
            </a:br>
            <a:br>
              <a:rPr sz="4400" dirty="0"/>
            </a:br>
            <a:br>
              <a:rPr sz="4400" dirty="0"/>
            </a:br>
            <a:br>
              <a:rPr sz="4400" dirty="0"/>
            </a:b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28.02.20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20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br>
              <a:rPr sz="2000" dirty="0"/>
            </a:b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Выступление Е.Ю. Стариковой</a:t>
            </a:r>
            <a:br>
              <a:rPr sz="2000" dirty="0"/>
            </a:b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на семинаре </a:t>
            </a:r>
            <a:br>
              <a:rPr sz="2000" dirty="0"/>
            </a:br>
            <a:br>
              <a:rPr sz="2000" dirty="0"/>
            </a:b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«Школа XXI века: в образовании будущего для формирования универсальных навыков и новой грамотности»</a:t>
            </a:r>
            <a:br>
              <a:rPr sz="2000" dirty="0"/>
            </a:br>
            <a:br>
              <a:rPr sz="4000" dirty="0"/>
            </a:br>
            <a:br>
              <a:rPr sz="4000" dirty="0"/>
            </a:br>
            <a:br>
              <a:rPr sz="4000" dirty="0"/>
            </a:br>
            <a:br>
              <a:rPr sz="4000" dirty="0"/>
            </a:br>
            <a:br>
              <a:rPr sz="4000" dirty="0"/>
            </a:br>
            <a:br>
              <a:rPr sz="3600" dirty="0"/>
            </a:b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Picture 5" descr="C:\Users\VV\Desktop\Таблички_cr_cr.jpg"/>
          <p:cNvPicPr/>
          <p:nvPr/>
        </p:nvPicPr>
        <p:blipFill>
          <a:blip r:embed="rId3"/>
          <a:stretch/>
        </p:blipFill>
        <p:spPr>
          <a:xfrm>
            <a:off x="928800" y="214200"/>
            <a:ext cx="5785920" cy="105372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7" descr="http://www.schillergymnasium-pirna.de/images/certilingua.gif"/>
          <p:cNvPicPr/>
          <p:nvPr/>
        </p:nvPicPr>
        <p:blipFill>
          <a:blip r:embed="rId4"/>
          <a:stretch/>
        </p:blipFill>
        <p:spPr>
          <a:xfrm>
            <a:off x="8143920" y="214200"/>
            <a:ext cx="786960" cy="78696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8"/>
          <p:cNvPicPr/>
          <p:nvPr/>
        </p:nvPicPr>
        <p:blipFill>
          <a:blip r:embed="rId5"/>
          <a:stretch/>
        </p:blipFill>
        <p:spPr>
          <a:xfrm>
            <a:off x="7072200" y="214200"/>
            <a:ext cx="833040" cy="833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0" y="980640"/>
            <a:ext cx="7544160" cy="100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75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strike="noStrike" spc="-1">
                <a:solidFill>
                  <a:srgbClr val="1F497D"/>
                </a:solidFill>
                <a:latin typeface="Calibri"/>
              </a:rPr>
              <a:t> </a:t>
            </a:r>
            <a:r>
              <a:rPr lang="ru-RU" sz="4400" b="1" strike="noStrike" spc="-1">
                <a:solidFill>
                  <a:srgbClr val="1F497D"/>
                </a:solidFill>
                <a:latin typeface="Calibri"/>
              </a:rPr>
              <a:t>Этапы проекта -</a:t>
            </a:r>
            <a:br>
              <a:rPr sz="4400"/>
            </a:br>
            <a:r>
              <a:rPr lang="ru-RU" sz="4400" b="1" strike="noStrike" spc="-1">
                <a:solidFill>
                  <a:srgbClr val="1F497D"/>
                </a:solidFill>
                <a:latin typeface="Calibri"/>
              </a:rPr>
              <a:t> завершение 01.02.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Объект 12"/>
          <p:cNvPicPr/>
          <p:nvPr/>
        </p:nvPicPr>
        <p:blipFill>
          <a:blip r:embed="rId2"/>
          <a:stretch/>
        </p:blipFill>
        <p:spPr>
          <a:xfrm>
            <a:off x="0" y="2421000"/>
            <a:ext cx="3923280" cy="4141080"/>
          </a:xfrm>
          <a:prstGeom prst="rect">
            <a:avLst/>
          </a:prstGeom>
          <a:ln w="0">
            <a:noFill/>
          </a:ln>
        </p:spPr>
      </p:pic>
      <p:pic>
        <p:nvPicPr>
          <p:cNvPr id="163" name="Объект 11"/>
          <p:cNvPicPr/>
          <p:nvPr/>
        </p:nvPicPr>
        <p:blipFill>
          <a:blip r:embed="rId3"/>
          <a:stretch/>
        </p:blipFill>
        <p:spPr>
          <a:xfrm>
            <a:off x="4103280" y="404640"/>
            <a:ext cx="5040000" cy="6192000"/>
          </a:xfrm>
          <a:prstGeom prst="rect">
            <a:avLst/>
          </a:prstGeom>
          <a:ln w="0">
            <a:noFill/>
          </a:ln>
        </p:spPr>
      </p:pic>
      <p:pic>
        <p:nvPicPr>
          <p:cNvPr id="164" name="Рисунок 13"/>
          <p:cNvPicPr/>
          <p:nvPr/>
        </p:nvPicPr>
        <p:blipFill>
          <a:blip r:embed="rId4"/>
          <a:stretch/>
        </p:blipFill>
        <p:spPr>
          <a:xfrm>
            <a:off x="179640" y="173880"/>
            <a:ext cx="1007280" cy="8784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207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rgbClr val="FF0000"/>
                </a:solidFill>
                <a:latin typeface="Times New Roman"/>
              </a:rPr>
              <a:t>«Ленинград-Пермь-</a:t>
            </a:r>
            <a:br>
              <a:rPr sz="4400"/>
            </a:br>
            <a:r>
              <a:rPr lang="ru-RU" sz="4400" b="1" strike="noStrike" spc="-1">
                <a:solidFill>
                  <a:srgbClr val="FF0000"/>
                </a:solidFill>
                <a:latin typeface="Times New Roman"/>
              </a:rPr>
              <a:t>Дорога жизни»</a:t>
            </a:r>
            <a:br>
              <a:rPr sz="4400"/>
            </a:br>
            <a:r>
              <a:rPr lang="ru-RU" sz="4400" b="1" strike="noStrike" spc="-1">
                <a:solidFill>
                  <a:srgbClr val="FF0000"/>
                </a:solidFill>
                <a:latin typeface="Times New Roman"/>
              </a:rPr>
              <a:t>Помним и гордимся!!!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2349000"/>
            <a:ext cx="4037760" cy="3776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</a:rPr>
              <a:t>Народ непомнящий своего прошлого осужден на то, чтобы повторить его вновь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932000" y="2709000"/>
            <a:ext cx="42112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8120" indent="-3481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Контакты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8120"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Star_2105@mail.ru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8120"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US" sz="2800" b="1" u="sng" strike="noStrike" spc="-1">
                <a:solidFill>
                  <a:srgbClr val="0000FF"/>
                </a:solidFill>
                <a:uFillTx/>
                <a:latin typeface="Calibri"/>
                <a:hlinkClick r:id="rId2"/>
              </a:rPr>
              <a:t>https://vk.com/id47678720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8120"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https://www.facebook.com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8120"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elena.starikova.77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8120"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Рисунок 4"/>
          <p:cNvPicPr/>
          <p:nvPr/>
        </p:nvPicPr>
        <p:blipFill>
          <a:blip r:embed="rId3"/>
          <a:stretch/>
        </p:blipFill>
        <p:spPr>
          <a:xfrm>
            <a:off x="179640" y="277200"/>
            <a:ext cx="1109880" cy="10512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971640" y="116640"/>
            <a:ext cx="7714440" cy="273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54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br>
              <a:rPr sz="1600"/>
            </a:b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      </a:t>
            </a:r>
            <a:br>
              <a:rPr sz="1600"/>
            </a:br>
            <a:br>
              <a:rPr sz="1600"/>
            </a:br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Презентация результатов</a:t>
            </a:r>
            <a:br>
              <a:rPr sz="4000"/>
            </a:br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реализации Сетевого Регионального</a:t>
            </a:r>
            <a:br>
              <a:rPr sz="4000"/>
            </a:br>
            <a:r>
              <a:rPr lang="ru-RU" sz="4000" b="1" strike="noStrike" spc="-1">
                <a:solidFill>
                  <a:srgbClr val="000000"/>
                </a:solidFill>
                <a:latin typeface="Calibri"/>
              </a:rPr>
              <a:t>историко-просветительского проекта </a:t>
            </a:r>
            <a:br>
              <a:rPr sz="4000"/>
            </a:br>
            <a:r>
              <a:rPr lang="ru-RU" sz="4000" b="1" strike="noStrike" spc="-1">
                <a:solidFill>
                  <a:srgbClr val="FF0000"/>
                </a:solidFill>
                <a:latin typeface="Calibri"/>
              </a:rPr>
              <a:t>«Ленинград-Пермь-Дорога жизни»</a:t>
            </a:r>
            <a:br>
              <a:rPr sz="4000"/>
            </a:br>
            <a:r>
              <a:rPr lang="ru-RU" sz="4000" b="1" strike="noStrike" spc="-1">
                <a:solidFill>
                  <a:srgbClr val="FF0000"/>
                </a:solidFill>
                <a:latin typeface="Calibri"/>
              </a:rPr>
              <a:t>сентябрь 2018-февраль 2019</a:t>
            </a:r>
            <a:br>
              <a:rPr sz="4000"/>
            </a:br>
            <a:r>
              <a:rPr lang="ru-RU" sz="4000" b="1" strike="noStrike" spc="-1">
                <a:solidFill>
                  <a:srgbClr val="FF0000"/>
                </a:solidFill>
                <a:latin typeface="Calibri"/>
              </a:rPr>
              <a:t>в рамках Кластера при НИУ -ВШЭ г.Пермь </a:t>
            </a:r>
            <a:br>
              <a:rPr sz="4000"/>
            </a:b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2555640" y="3141000"/>
            <a:ext cx="61304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 marL="311040" indent="-311040">
              <a:lnSpc>
                <a:spcPct val="100000"/>
              </a:lnSpc>
              <a:spcBef>
                <a:spcPts val="561"/>
              </a:spcBef>
              <a:buClr>
                <a:srgbClr val="1F497D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1F497D"/>
                </a:solidFill>
                <a:latin typeface="Times New Roman"/>
              </a:rPr>
              <a:t>Проект посвящен 75-летию снятия блокады Ленинграда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11040" indent="-311040">
              <a:lnSpc>
                <a:spcPct val="100000"/>
              </a:lnSpc>
              <a:spcBef>
                <a:spcPts val="561"/>
              </a:spcBef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1" strike="noStrike" spc="-1">
                <a:solidFill>
                  <a:srgbClr val="1F497D"/>
                </a:solidFill>
                <a:latin typeface="Times New Roman"/>
              </a:rPr>
              <a:t>Руководитель проекта-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1F497D"/>
                </a:solidFill>
                <a:latin typeface="Times New Roman"/>
              </a:rPr>
              <a:t>учитель истории и обществознания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1F497D"/>
                </a:solidFill>
                <a:latin typeface="Times New Roman"/>
              </a:rPr>
              <a:t>МАОУ СОШ № 22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11040" indent="-311040">
              <a:lnSpc>
                <a:spcPct val="100000"/>
              </a:lnSpc>
              <a:spcBef>
                <a:spcPts val="561"/>
              </a:spcBef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1" strike="noStrike" spc="-1">
                <a:solidFill>
                  <a:srgbClr val="1F497D"/>
                </a:solidFill>
                <a:latin typeface="Times New Roman"/>
              </a:rPr>
              <a:t>Организаторы проекта –учителя истории    МАОУ СОШ № 22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1F497D"/>
                </a:solidFill>
                <a:latin typeface="Times New Roman"/>
              </a:rPr>
              <a:t>                 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Рисунок 6"/>
          <p:cNvPicPr/>
          <p:nvPr/>
        </p:nvPicPr>
        <p:blipFill>
          <a:blip r:embed="rId2"/>
          <a:stretch/>
        </p:blipFill>
        <p:spPr>
          <a:xfrm>
            <a:off x="7956360" y="5578920"/>
            <a:ext cx="943200" cy="913680"/>
          </a:xfrm>
          <a:prstGeom prst="rect">
            <a:avLst/>
          </a:prstGeom>
          <a:ln w="9525">
            <a:noFill/>
          </a:ln>
        </p:spPr>
      </p:pic>
      <p:pic>
        <p:nvPicPr>
          <p:cNvPr id="132" name="Объект 8"/>
          <p:cNvPicPr/>
          <p:nvPr/>
        </p:nvPicPr>
        <p:blipFill>
          <a:blip r:embed="rId3"/>
          <a:stretch/>
        </p:blipFill>
        <p:spPr>
          <a:xfrm>
            <a:off x="251640" y="3600000"/>
            <a:ext cx="2089800" cy="286596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2"/>
          <p:cNvPicPr/>
          <p:nvPr/>
        </p:nvPicPr>
        <p:blipFill>
          <a:blip r:embed="rId4"/>
          <a:stretch/>
        </p:blipFill>
        <p:spPr>
          <a:xfrm>
            <a:off x="0" y="-24120"/>
            <a:ext cx="1114920" cy="1866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921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4400" b="0" strike="noStrike" spc="-1">
                <a:solidFill>
                  <a:srgbClr val="1F497D"/>
                </a:solidFill>
                <a:latin typeface="Calibri"/>
              </a:rPr>
              <a:t>Главные идеи и цели проекта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Рисунок 6"/>
          <p:cNvPicPr/>
          <p:nvPr/>
        </p:nvPicPr>
        <p:blipFill>
          <a:blip r:embed="rId2"/>
          <a:stretch/>
        </p:blipFill>
        <p:spPr>
          <a:xfrm>
            <a:off x="7786800" y="474120"/>
            <a:ext cx="1109880" cy="981720"/>
          </a:xfrm>
          <a:prstGeom prst="rect">
            <a:avLst/>
          </a:prstGeom>
          <a:ln w="9525">
            <a:noFill/>
          </a:ln>
        </p:spPr>
      </p:pic>
      <p:sp>
        <p:nvSpPr>
          <p:cNvPr id="137" name="Прямоугольник 1"/>
          <p:cNvSpPr/>
          <p:nvPr/>
        </p:nvSpPr>
        <p:spPr>
          <a:xfrm>
            <a:off x="323640" y="1196640"/>
            <a:ext cx="8493840" cy="606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Сохранение исторической памяти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Формирование у подрастающего поколения патриотических качеств и чувства сопричастности к истории своего народа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Привлечение обучающихся образовательных учреждений г. Перми и  Пермского края  к активному участию в научно-практической  и творческой работе,  связанной с героической страницей истории народа в</a:t>
            </a:r>
            <a:r>
              <a:rPr lang="ru-RU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дни блокады  Ленинграда 1941-1944 гг .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Показать связь поколений и связь городов Ленинграда и Перми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8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Участники проекта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126800"/>
            <a:ext cx="4603320" cy="57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000"/>
          </a:bodyPr>
          <a:lstStyle/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879"/>
              </a:spcBef>
              <a:buNone/>
              <a:tabLst>
                <a:tab pos="0" algn="l"/>
              </a:tabLst>
            </a:pPr>
            <a:r>
              <a:rPr lang="ru-RU" sz="3600" b="1" strike="noStrike" spc="-1">
                <a:solidFill>
                  <a:srgbClr val="FF0000"/>
                </a:solidFill>
                <a:latin typeface="Times New Roman"/>
              </a:rPr>
              <a:t>        </a:t>
            </a:r>
            <a:r>
              <a:rPr lang="ru-RU" sz="4400" b="1" strike="noStrike" spc="-1">
                <a:solidFill>
                  <a:srgbClr val="FF0000"/>
                </a:solidFill>
                <a:latin typeface="Times New Roman"/>
              </a:rPr>
              <a:t>ОУ г. Перми школы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marL="292680" indent="-2926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МАОУ СОШ 22,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marL="292680" indent="-2926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МАОУ СОШ 77,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marL="292680" indent="-2926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лицей 10,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marL="292680" indent="-2926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школа «Дуплекс»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marL="292680" indent="-2926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Гимназия 6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879"/>
              </a:spcBef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rgbClr val="FF0000"/>
                </a:solidFill>
                <a:latin typeface="Times New Roman"/>
              </a:rPr>
              <a:t>          Пермского края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marL="292680" indent="-2926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Гимназия г. Нытвы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marL="292680" indent="-2926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МАОУ СОШ № 11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879"/>
              </a:spcBef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     г. Березники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879"/>
              </a:spcBef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rgbClr val="FF0000"/>
                </a:solidFill>
                <a:latin typeface="Times New Roman"/>
              </a:rPr>
              <a:t>         Региона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marL="292680" indent="-2926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МБОУ  «Воткинский лицей» г. Воткинск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879"/>
              </a:spcBef>
              <a:buNone/>
              <a:tabLst>
                <a:tab pos="0" algn="l"/>
              </a:tabLst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879"/>
              </a:spcBef>
              <a:buNone/>
              <a:tabLst>
                <a:tab pos="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 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5076000" y="1340640"/>
            <a:ext cx="3610080" cy="478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9000"/>
          </a:bodyPr>
          <a:lstStyle/>
          <a:p>
            <a:pPr marL="367560" indent="-367560">
              <a:lnSpc>
                <a:spcPct val="100000"/>
              </a:lnSpc>
              <a:spcBef>
                <a:spcPts val="10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5100" b="1" strike="noStrike" spc="-1">
                <a:solidFill>
                  <a:srgbClr val="000000"/>
                </a:solidFill>
                <a:latin typeface="Times New Roman"/>
              </a:rPr>
              <a:t>Учащиеся 4-11 классов</a:t>
            </a:r>
            <a:endParaRPr lang="ru-RU" sz="5100" b="0" strike="noStrike" spc="-1">
              <a:solidFill>
                <a:srgbClr val="000000"/>
              </a:solidFill>
              <a:latin typeface="Arial"/>
            </a:endParaRPr>
          </a:p>
          <a:p>
            <a:pPr marL="367560" indent="-367560">
              <a:lnSpc>
                <a:spcPct val="100000"/>
              </a:lnSpc>
              <a:spcBef>
                <a:spcPts val="10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5100" b="1" strike="noStrike" spc="-1">
                <a:solidFill>
                  <a:srgbClr val="000000"/>
                </a:solidFill>
                <a:latin typeface="Times New Roman"/>
              </a:rPr>
              <a:t>Родители</a:t>
            </a:r>
            <a:endParaRPr lang="ru-RU" sz="5100" b="0" strike="noStrike" spc="-1">
              <a:solidFill>
                <a:srgbClr val="000000"/>
              </a:solidFill>
              <a:latin typeface="Arial"/>
            </a:endParaRPr>
          </a:p>
          <a:p>
            <a:pPr marL="367560" indent="-367560">
              <a:lnSpc>
                <a:spcPct val="100000"/>
              </a:lnSpc>
              <a:spcBef>
                <a:spcPts val="10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5100" b="1" strike="noStrike" spc="-1">
                <a:solidFill>
                  <a:srgbClr val="000000"/>
                </a:solidFill>
                <a:latin typeface="Times New Roman"/>
              </a:rPr>
              <a:t>Учителя истории, русского языка и литературы, французского языка</a:t>
            </a:r>
            <a:endParaRPr lang="ru-RU" sz="5100" b="0" strike="noStrike" spc="-1">
              <a:solidFill>
                <a:srgbClr val="000000"/>
              </a:solidFill>
              <a:latin typeface="Arial"/>
            </a:endParaRPr>
          </a:p>
          <a:p>
            <a:pPr marL="367560" indent="-367560">
              <a:lnSpc>
                <a:spcPct val="100000"/>
              </a:lnSpc>
              <a:spcBef>
                <a:spcPts val="10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5100" b="1" strike="noStrike" spc="-1">
                <a:solidFill>
                  <a:srgbClr val="000000"/>
                </a:solidFill>
                <a:latin typeface="Times New Roman"/>
              </a:rPr>
              <a:t>начальной школы</a:t>
            </a:r>
            <a:endParaRPr lang="ru-RU" sz="51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Прямоугольник 4"/>
          <p:cNvSpPr/>
          <p:nvPr/>
        </p:nvSpPr>
        <p:spPr>
          <a:xfrm>
            <a:off x="-2029320" y="546840"/>
            <a:ext cx="6120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trike="noStrike" spc="-1">
                <a:solidFill>
                  <a:srgbClr val="1F497D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Рисунок 6"/>
          <p:cNvPicPr/>
          <p:nvPr/>
        </p:nvPicPr>
        <p:blipFill>
          <a:blip r:embed="rId2"/>
          <a:stretch/>
        </p:blipFill>
        <p:spPr>
          <a:xfrm>
            <a:off x="7695720" y="244800"/>
            <a:ext cx="1005120" cy="9136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rgbClr val="1F497D"/>
                </a:solidFill>
                <a:latin typeface="Times New Roman"/>
              </a:rPr>
              <a:t>Этапы проекта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9000"/>
          </a:bodyPr>
          <a:lstStyle/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ru-RU" sz="3500" b="1" strike="noStrike" spc="-1">
                <a:solidFill>
                  <a:srgbClr val="FF0000"/>
                </a:solidFill>
                <a:latin typeface="Times New Roman"/>
              </a:rPr>
              <a:t> 1 этап - Сочинение </a:t>
            </a:r>
            <a:endParaRPr lang="ru-RU" sz="35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ru-RU" sz="3500" b="1" strike="noStrike" spc="-1">
                <a:solidFill>
                  <a:srgbClr val="FF0000"/>
                </a:solidFill>
                <a:latin typeface="Times New Roman"/>
              </a:rPr>
              <a:t>куратор –учитель истории Е.Ю. Старикова</a:t>
            </a:r>
            <a:endParaRPr lang="ru-RU" sz="35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29400" indent="-329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1 Письмо сверстнику блокадного Ленинграда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29400" indent="-329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2 Величие подвига ленинградцев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29400" indent="-329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3 Свободная тема (должна отвечать целям и тематике проекта)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 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Рисунок 4"/>
          <p:cNvPicPr/>
          <p:nvPr/>
        </p:nvPicPr>
        <p:blipFill>
          <a:blip r:embed="rId2"/>
          <a:stretch/>
        </p:blipFill>
        <p:spPr>
          <a:xfrm>
            <a:off x="7786800" y="404640"/>
            <a:ext cx="1109880" cy="10512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rgbClr val="1F497D"/>
                </a:solidFill>
                <a:latin typeface="Times New Roman"/>
              </a:rPr>
              <a:t>Этапы проекта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4000"/>
          </a:bodyPr>
          <a:lstStyle/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  2 этап  - Фотокросс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Куратор –учитель истории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Мехоношина М.О.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21840" indent="-321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Представление и описание фотографий- объектов  культурного наследия Перми, Пермского края, связанных с  историей блокадного Ленинграда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21840" indent="-321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Организация 2-х  фото выставок в школе и экскурсий по ним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Рисунок 3"/>
          <p:cNvPicPr/>
          <p:nvPr/>
        </p:nvPicPr>
        <p:blipFill>
          <a:blip r:embed="rId2"/>
          <a:stretch/>
        </p:blipFill>
        <p:spPr>
          <a:xfrm>
            <a:off x="7786800" y="404640"/>
            <a:ext cx="1109880" cy="10512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rgbClr val="1F497D"/>
                </a:solidFill>
                <a:latin typeface="Times New Roman"/>
              </a:rPr>
              <a:t>Этапы проекта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708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3000"/>
          </a:bodyPr>
          <a:lstStyle/>
          <a:p>
            <a:pPr marL="344160" indent="-344160" algn="ctr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3 этап –викторина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Куратор –учитель истории Баташова А.А.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44160" indent="-3441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Проходила в он-лайн режиме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44160" indent="-3441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Состояла из 2 – частей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44160" indent="-3441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1 была , посвящена историческим фактам блокады Ленинграда 1941-1944 гг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44160" indent="-3441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2 часть- взаимосвязи городов Ленинграда и Перми (эвакуация)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Рисунок 3"/>
          <p:cNvPicPr/>
          <p:nvPr/>
        </p:nvPicPr>
        <p:blipFill>
          <a:blip r:embed="rId2"/>
          <a:stretch/>
        </p:blipFill>
        <p:spPr>
          <a:xfrm>
            <a:off x="7786800" y="404640"/>
            <a:ext cx="1109880" cy="10512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strike="noStrike" spc="-1">
                <a:solidFill>
                  <a:srgbClr val="1F497D"/>
                </a:solidFill>
                <a:latin typeface="Times New Roman"/>
              </a:rPr>
              <a:t>Этапы проекта 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5184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9000"/>
          </a:bodyPr>
          <a:lstStyle/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4 этап научно-практическая конференция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Куратор –педагог-психолог, историк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FF0000"/>
                </a:solidFill>
                <a:latin typeface="Times New Roman"/>
              </a:rPr>
              <a:t>Гергерт Е.А.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Темы для исследования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39120" indent="-339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1 Дети блокады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39120" indent="-339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2 Подвиг Ленинградцев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39120" indent="-339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3 Пермская земля ленинградцам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39120" indent="-339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4 Культурная жизнь блокадного Ленинграда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Рисунок 3"/>
          <p:cNvPicPr/>
          <p:nvPr/>
        </p:nvPicPr>
        <p:blipFill>
          <a:blip r:embed="rId2"/>
          <a:stretch/>
        </p:blipFill>
        <p:spPr>
          <a:xfrm>
            <a:off x="7786800" y="404640"/>
            <a:ext cx="1109880" cy="10512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strike="noStrike" spc="-1">
                <a:solidFill>
                  <a:srgbClr val="1F497D"/>
                </a:solidFill>
                <a:latin typeface="Calibri"/>
              </a:rPr>
              <a:t>         </a:t>
            </a:r>
            <a:r>
              <a:rPr lang="ru-RU" sz="4400" b="1" strike="noStrike" spc="-1">
                <a:solidFill>
                  <a:srgbClr val="1F497D"/>
                </a:solidFill>
                <a:latin typeface="Calibri"/>
              </a:rPr>
              <a:t>Этапы проекта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251640" y="1581840"/>
            <a:ext cx="3388680" cy="5003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ru-RU" sz="3600" b="1" strike="noStrike" spc="-1">
                <a:solidFill>
                  <a:srgbClr val="FF0000"/>
                </a:solidFill>
                <a:latin typeface="Times New Roman"/>
              </a:rPr>
              <a:t>5 этап 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Поездка в Санкт-Петербург 25-27 января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2019 г.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на мероприятия , посвященные 75 -летию снятия блокады Ленинграда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Объект 5"/>
          <p:cNvPicPr/>
          <p:nvPr/>
        </p:nvPicPr>
        <p:blipFill>
          <a:blip r:embed="rId2"/>
          <a:stretch/>
        </p:blipFill>
        <p:spPr>
          <a:xfrm>
            <a:off x="6876360" y="274680"/>
            <a:ext cx="2159640" cy="3814560"/>
          </a:xfrm>
          <a:prstGeom prst="rect">
            <a:avLst/>
          </a:prstGeom>
          <a:ln w="0">
            <a:noFill/>
          </a:ln>
        </p:spPr>
      </p:pic>
      <p:pic>
        <p:nvPicPr>
          <p:cNvPr id="158" name="Рисунок 3"/>
          <p:cNvPicPr/>
          <p:nvPr/>
        </p:nvPicPr>
        <p:blipFill>
          <a:blip r:embed="rId3"/>
          <a:stretch/>
        </p:blipFill>
        <p:spPr>
          <a:xfrm>
            <a:off x="445680" y="503280"/>
            <a:ext cx="1109880" cy="1051200"/>
          </a:xfrm>
          <a:prstGeom prst="rect">
            <a:avLst/>
          </a:prstGeom>
          <a:ln w="9525">
            <a:noFill/>
          </a:ln>
        </p:spPr>
      </p:pic>
      <p:pic>
        <p:nvPicPr>
          <p:cNvPr id="159" name="Рисунок 6"/>
          <p:cNvPicPr/>
          <p:nvPr/>
        </p:nvPicPr>
        <p:blipFill>
          <a:blip r:embed="rId4"/>
          <a:stretch/>
        </p:blipFill>
        <p:spPr>
          <a:xfrm>
            <a:off x="3981240" y="1581840"/>
            <a:ext cx="2554200" cy="5003280"/>
          </a:xfrm>
          <a:prstGeom prst="rect">
            <a:avLst/>
          </a:prstGeom>
          <a:ln w="0">
            <a:noFill/>
          </a:ln>
        </p:spPr>
      </p:pic>
      <p:pic>
        <p:nvPicPr>
          <p:cNvPr id="160" name="Рисунок 7"/>
          <p:cNvPicPr/>
          <p:nvPr/>
        </p:nvPicPr>
        <p:blipFill>
          <a:blip r:embed="rId5"/>
          <a:stretch/>
        </p:blipFill>
        <p:spPr>
          <a:xfrm>
            <a:off x="6084000" y="3717000"/>
            <a:ext cx="3059280" cy="3140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477</Words>
  <Application>Microsoft Office PowerPoint</Application>
  <PresentationFormat>Экран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Тема Office</vt:lpstr>
      <vt:lpstr>Тема Office</vt:lpstr>
      <vt:lpstr>Тема Office</vt:lpstr>
      <vt:lpstr>      28.02.2020. Выступление Е.Ю. Стариковой на семинаре   «Школа XXI века: в образовании будущего для формирования универсальных навыков и новой грамотности»       </vt:lpstr>
      <vt:lpstr>         Презентация результатов реализации Сетевого Регионального историко-просветительского проекта  «Ленинград-Пермь-Дорога жизни» сентябрь 2018-февраль 2019 в рамках Кластера при НИУ -ВШЭ г.Пермь  </vt:lpstr>
      <vt:lpstr> Главные идеи и цели проекта </vt:lpstr>
      <vt:lpstr>Участники проекта </vt:lpstr>
      <vt:lpstr>Этапы проекта</vt:lpstr>
      <vt:lpstr>Этапы проекта</vt:lpstr>
      <vt:lpstr>Этапы проекта </vt:lpstr>
      <vt:lpstr>Этапы проекта </vt:lpstr>
      <vt:lpstr>         Этапы проекта</vt:lpstr>
      <vt:lpstr> Этапы проекта -  завершение 01.02. </vt:lpstr>
      <vt:lpstr>«Ленинград-Пермь- Дорога жизни» Помним и гордимся!!!</vt:lpstr>
    </vt:vector>
  </TitlesOfParts>
  <Company>школа 22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я</dc:creator>
  <dc:description/>
  <cp:lastModifiedBy>Alexey Kalinin</cp:lastModifiedBy>
  <cp:revision>144</cp:revision>
  <cp:lastPrinted>2018-03-13T07:10:18Z</cp:lastPrinted>
  <dcterms:created xsi:type="dcterms:W3CDTF">2017-09-19T08:35:35Z</dcterms:created>
  <dcterms:modified xsi:type="dcterms:W3CDTF">2023-05-15T08:57:58Z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11</vt:i4>
  </property>
</Properties>
</file>