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Montserrat Bold" charset="1" panose="00000800000000000000"/>
      <p:regular r:id="rId25"/>
    </p:embeddedFont>
    <p:embeddedFont>
      <p:font typeface="Montserrat Bold Italics" charset="1" panose="00000800000000000000"/>
      <p:regular r:id="rId26"/>
    </p:embeddedFont>
    <p:embeddedFont>
      <p:font typeface="Montserrat" charset="1" panose="00000500000000000000"/>
      <p:regular r:id="rId27"/>
    </p:embeddedFont>
    <p:embeddedFont>
      <p:font typeface="Montserrat Italics" charset="1" panose="000005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3.png" Type="http://schemas.openxmlformats.org/officeDocument/2006/relationships/image"/><Relationship Id="rId6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3.png" Type="http://schemas.openxmlformats.org/officeDocument/2006/relationships/image"/><Relationship Id="rId5" Target="../media/image2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22.jpeg" Type="http://schemas.openxmlformats.org/officeDocument/2006/relationships/image"/><Relationship Id="rId5" Target="../media/image23.jpeg" Type="http://schemas.openxmlformats.org/officeDocument/2006/relationships/image"/><Relationship Id="rId6" Target="../media/image24.jpeg" Type="http://schemas.openxmlformats.org/officeDocument/2006/relationships/image"/><Relationship Id="rId7" Target="../media/image2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3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3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3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60360"/>
            <a:ext cx="10479308" cy="7426640"/>
          </a:xfrm>
          <a:custGeom>
            <a:avLst/>
            <a:gdLst/>
            <a:ahLst/>
            <a:cxnLst/>
            <a:rect r="r" b="b" t="t" l="l"/>
            <a:pathLst>
              <a:path h="7426640" w="10479308">
                <a:moveTo>
                  <a:pt x="0" y="0"/>
                </a:moveTo>
                <a:lnTo>
                  <a:pt x="10479308" y="0"/>
                </a:lnTo>
                <a:lnTo>
                  <a:pt x="10479308" y="7426640"/>
                </a:lnTo>
                <a:lnTo>
                  <a:pt x="0" y="742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37151" y="1028700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2" y="0"/>
                </a:lnTo>
                <a:lnTo>
                  <a:pt x="4896502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71676" y="941462"/>
            <a:ext cx="1337187" cy="1348815"/>
          </a:xfrm>
          <a:custGeom>
            <a:avLst/>
            <a:gdLst/>
            <a:ahLst/>
            <a:cxnLst/>
            <a:rect r="r" b="b" t="t" l="l"/>
            <a:pathLst>
              <a:path h="1348815" w="1337187">
                <a:moveTo>
                  <a:pt x="0" y="0"/>
                </a:moveTo>
                <a:lnTo>
                  <a:pt x="1337187" y="0"/>
                </a:lnTo>
                <a:lnTo>
                  <a:pt x="1337187" y="1348814"/>
                </a:lnTo>
                <a:lnTo>
                  <a:pt x="0" y="13488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968719" y="5498031"/>
            <a:ext cx="12146459" cy="3171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4">
                <a:solidFill>
                  <a:srgbClr val="223E73"/>
                </a:solidFill>
                <a:latin typeface="Montserrat Bold"/>
              </a:rPr>
              <a:t>“Школа 22: </a:t>
            </a:r>
          </a:p>
          <a:p>
            <a:pPr algn="ctr">
              <a:lnSpc>
                <a:spcPts val="6334"/>
              </a:lnSpc>
            </a:pPr>
            <a:r>
              <a:rPr lang="en-US" sz="4524">
                <a:solidFill>
                  <a:srgbClr val="E34235"/>
                </a:solidFill>
                <a:latin typeface="Montserrat Bold Italics"/>
              </a:rPr>
              <a:t>СЧАСТЛИВЫЕ </a:t>
            </a:r>
            <a:r>
              <a:rPr lang="en-US" sz="4524">
                <a:solidFill>
                  <a:srgbClr val="223E73"/>
                </a:solidFill>
                <a:latin typeface="Montserrat Bold"/>
              </a:rPr>
              <a:t>дети.</a:t>
            </a:r>
          </a:p>
          <a:p>
            <a:pPr algn="ctr">
              <a:lnSpc>
                <a:spcPts val="6334"/>
              </a:lnSpc>
              <a:spcBef>
                <a:spcPct val="0"/>
              </a:spcBef>
            </a:pPr>
            <a:r>
              <a:rPr lang="en-US" sz="4524">
                <a:solidFill>
                  <a:srgbClr val="E34235"/>
                </a:solidFill>
                <a:latin typeface="Montserrat Bold Italics"/>
              </a:rPr>
              <a:t>РЕСУРСНЫЕ</a:t>
            </a:r>
            <a:r>
              <a:rPr lang="en-US" sz="4524">
                <a:solidFill>
                  <a:srgbClr val="223E73"/>
                </a:solidFill>
                <a:latin typeface="Montserrat Bold"/>
              </a:rPr>
              <a:t> учителя. </a:t>
            </a:r>
            <a:r>
              <a:rPr lang="en-US" sz="4524">
                <a:solidFill>
                  <a:srgbClr val="E34235"/>
                </a:solidFill>
                <a:latin typeface="Montserrat Bold Italics"/>
              </a:rPr>
              <a:t>ВДОХНОВЛЕННЫЕ </a:t>
            </a:r>
            <a:r>
              <a:rPr lang="en-US" sz="4524">
                <a:solidFill>
                  <a:srgbClr val="223E73"/>
                </a:solidFill>
                <a:latin typeface="Montserrat Bold"/>
              </a:rPr>
              <a:t>родители.”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239654" y="1087363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3571676" y="3164045"/>
            <a:ext cx="12940544" cy="1979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41"/>
              </a:lnSpc>
              <a:spcBef>
                <a:spcPct val="0"/>
              </a:spcBef>
            </a:pPr>
            <a:r>
              <a:rPr lang="en-US" sz="5672">
                <a:solidFill>
                  <a:srgbClr val="223E73"/>
                </a:solidFill>
                <a:latin typeface="Montserrat Bold"/>
              </a:rPr>
              <a:t>Школа Доброжелательных Отношений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60360"/>
            <a:ext cx="10479308" cy="7426640"/>
          </a:xfrm>
          <a:custGeom>
            <a:avLst/>
            <a:gdLst/>
            <a:ahLst/>
            <a:cxnLst/>
            <a:rect r="r" b="b" t="t" l="l"/>
            <a:pathLst>
              <a:path h="7426640" w="10479308">
                <a:moveTo>
                  <a:pt x="0" y="0"/>
                </a:moveTo>
                <a:lnTo>
                  <a:pt x="10479308" y="0"/>
                </a:lnTo>
                <a:lnTo>
                  <a:pt x="10479308" y="7426640"/>
                </a:lnTo>
                <a:lnTo>
                  <a:pt x="0" y="742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37151" y="1028700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2" y="0"/>
                </a:lnTo>
                <a:lnTo>
                  <a:pt x="4896502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71676" y="941462"/>
            <a:ext cx="1337187" cy="1348815"/>
          </a:xfrm>
          <a:custGeom>
            <a:avLst/>
            <a:gdLst/>
            <a:ahLst/>
            <a:cxnLst/>
            <a:rect r="r" b="b" t="t" l="l"/>
            <a:pathLst>
              <a:path h="1348815" w="1337187">
                <a:moveTo>
                  <a:pt x="0" y="0"/>
                </a:moveTo>
                <a:lnTo>
                  <a:pt x="1337187" y="0"/>
                </a:lnTo>
                <a:lnTo>
                  <a:pt x="1337187" y="1348814"/>
                </a:lnTo>
                <a:lnTo>
                  <a:pt x="0" y="13488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239654" y="1087363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661263" y="3064608"/>
            <a:ext cx="8965474" cy="672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2"/>
              </a:lnSpc>
              <a:spcBef>
                <a:spcPct val="0"/>
              </a:spcBef>
            </a:pPr>
            <a:r>
              <a:rPr lang="en-US" sz="3930">
                <a:solidFill>
                  <a:srgbClr val="223E73"/>
                </a:solidFill>
                <a:latin typeface="Montserrat Bold"/>
              </a:rPr>
              <a:t>Проблема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520592" y="5067300"/>
            <a:ext cx="12147630" cy="2062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2"/>
              </a:lnSpc>
              <a:spcBef>
                <a:spcPct val="0"/>
              </a:spcBef>
            </a:pPr>
            <a:r>
              <a:rPr lang="en-US" sz="3930">
                <a:solidFill>
                  <a:srgbClr val="223E73"/>
                </a:solidFill>
                <a:latin typeface="Montserrat"/>
              </a:rPr>
              <a:t>Недостаточный уровень удовлетворенности межличностными отношениями участников образовательной среды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60360"/>
            <a:ext cx="10479308" cy="7426640"/>
          </a:xfrm>
          <a:custGeom>
            <a:avLst/>
            <a:gdLst/>
            <a:ahLst/>
            <a:cxnLst/>
            <a:rect r="r" b="b" t="t" l="l"/>
            <a:pathLst>
              <a:path h="7426640" w="10479308">
                <a:moveTo>
                  <a:pt x="0" y="0"/>
                </a:moveTo>
                <a:lnTo>
                  <a:pt x="10479308" y="0"/>
                </a:lnTo>
                <a:lnTo>
                  <a:pt x="10479308" y="7426640"/>
                </a:lnTo>
                <a:lnTo>
                  <a:pt x="0" y="742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37151" y="1028700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2" y="0"/>
                </a:lnTo>
                <a:lnTo>
                  <a:pt x="4896502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71676" y="941462"/>
            <a:ext cx="1337187" cy="1348815"/>
          </a:xfrm>
          <a:custGeom>
            <a:avLst/>
            <a:gdLst/>
            <a:ahLst/>
            <a:cxnLst/>
            <a:rect r="r" b="b" t="t" l="l"/>
            <a:pathLst>
              <a:path h="1348815" w="1337187">
                <a:moveTo>
                  <a:pt x="0" y="0"/>
                </a:moveTo>
                <a:lnTo>
                  <a:pt x="1337187" y="0"/>
                </a:lnTo>
                <a:lnTo>
                  <a:pt x="1337187" y="1348814"/>
                </a:lnTo>
                <a:lnTo>
                  <a:pt x="0" y="13488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239654" y="1087363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908863" y="2784160"/>
            <a:ext cx="8965474" cy="672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2"/>
              </a:lnSpc>
              <a:spcBef>
                <a:spcPct val="0"/>
              </a:spcBef>
            </a:pPr>
            <a:r>
              <a:rPr lang="en-US" sz="3930">
                <a:solidFill>
                  <a:srgbClr val="223E73"/>
                </a:solidFill>
                <a:latin typeface="Montserrat Bold"/>
              </a:rPr>
              <a:t>Основная идея проекта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56265" y="3970904"/>
            <a:ext cx="14577389" cy="5337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85"/>
              </a:lnSpc>
            </a:pPr>
            <a:r>
              <a:rPr lang="en-US" sz="3061">
                <a:solidFill>
                  <a:srgbClr val="223E73"/>
                </a:solidFill>
                <a:latin typeface="Montserrat"/>
              </a:rPr>
              <a:t>Благодаря планируемым мероприятиям</a:t>
            </a:r>
          </a:p>
          <a:p>
            <a:pPr algn="just">
              <a:lnSpc>
                <a:spcPts val="4285"/>
              </a:lnSpc>
            </a:pPr>
          </a:p>
          <a:p>
            <a:pPr algn="just" marL="660919" indent="-330460" lvl="1">
              <a:lnSpc>
                <a:spcPts val="4285"/>
              </a:lnSpc>
              <a:buFont typeface="Arial"/>
              <a:buChar char="•"/>
            </a:pPr>
            <a:r>
              <a:rPr lang="en-US" sz="3061">
                <a:solidFill>
                  <a:srgbClr val="223E73"/>
                </a:solidFill>
                <a:latin typeface="Montserrat"/>
              </a:rPr>
              <a:t>будут </a:t>
            </a:r>
            <a:r>
              <a:rPr lang="en-US" sz="3061">
                <a:solidFill>
                  <a:srgbClr val="223E73"/>
                </a:solidFill>
                <a:latin typeface="Montserrat"/>
              </a:rPr>
              <a:t>сформированы навыки решения конфликтов у всех участников образовательных отношений</a:t>
            </a:r>
          </a:p>
          <a:p>
            <a:pPr algn="just" marL="660919" indent="-330460" lvl="1">
              <a:lnSpc>
                <a:spcPts val="4285"/>
              </a:lnSpc>
              <a:buFont typeface="Arial"/>
              <a:buChar char="•"/>
            </a:pPr>
            <a:r>
              <a:rPr lang="en-US" sz="3061">
                <a:solidFill>
                  <a:srgbClr val="223E73"/>
                </a:solidFill>
                <a:latin typeface="Montserrat"/>
              </a:rPr>
              <a:t>ресурсное состояние педагогов станет стабильным и улучшится</a:t>
            </a:r>
          </a:p>
          <a:p>
            <a:pPr algn="just" marL="660919" indent="-330460" lvl="1">
              <a:lnSpc>
                <a:spcPts val="4285"/>
              </a:lnSpc>
              <a:buFont typeface="Arial"/>
              <a:buChar char="•"/>
            </a:pPr>
            <a:r>
              <a:rPr lang="en-US" sz="3061">
                <a:solidFill>
                  <a:srgbClr val="223E73"/>
                </a:solidFill>
                <a:latin typeface="Montserrat"/>
              </a:rPr>
              <a:t>родители станут ближе к школе</a:t>
            </a:r>
          </a:p>
          <a:p>
            <a:pPr algn="just" marL="660919" indent="-330460" lvl="1">
              <a:lnSpc>
                <a:spcPts val="4285"/>
              </a:lnSpc>
              <a:buFont typeface="Arial"/>
              <a:buChar char="•"/>
            </a:pPr>
            <a:r>
              <a:rPr lang="en-US" sz="3061">
                <a:solidFill>
                  <a:srgbClr val="223E73"/>
                </a:solidFill>
                <a:latin typeface="Montserrat"/>
              </a:rPr>
              <a:t>вырастет доброжелательность, повысится степень удовлетворенности межличностными отношениями всех участников образовательного процесса</a:t>
            </a:r>
          </a:p>
          <a:p>
            <a:pPr algn="just" marL="660919" indent="-330460" lvl="1">
              <a:lnSpc>
                <a:spcPts val="4285"/>
              </a:lnSpc>
              <a:buFont typeface="Arial"/>
              <a:buChar char="•"/>
            </a:pPr>
            <a:r>
              <a:rPr lang="en-US" sz="3061">
                <a:solidFill>
                  <a:srgbClr val="223E73"/>
                </a:solidFill>
                <a:latin typeface="Montserrat"/>
              </a:rPr>
              <a:t>образовательная среда обновится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60360"/>
            <a:ext cx="10479308" cy="7426640"/>
          </a:xfrm>
          <a:custGeom>
            <a:avLst/>
            <a:gdLst/>
            <a:ahLst/>
            <a:cxnLst/>
            <a:rect r="r" b="b" t="t" l="l"/>
            <a:pathLst>
              <a:path h="7426640" w="10479308">
                <a:moveTo>
                  <a:pt x="0" y="0"/>
                </a:moveTo>
                <a:lnTo>
                  <a:pt x="10479308" y="0"/>
                </a:lnTo>
                <a:lnTo>
                  <a:pt x="10479308" y="7426640"/>
                </a:lnTo>
                <a:lnTo>
                  <a:pt x="0" y="742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37151" y="1028700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2" y="0"/>
                </a:lnTo>
                <a:lnTo>
                  <a:pt x="4896502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71676" y="941462"/>
            <a:ext cx="1337187" cy="1348815"/>
          </a:xfrm>
          <a:custGeom>
            <a:avLst/>
            <a:gdLst/>
            <a:ahLst/>
            <a:cxnLst/>
            <a:rect r="r" b="b" t="t" l="l"/>
            <a:pathLst>
              <a:path h="1348815" w="1337187">
                <a:moveTo>
                  <a:pt x="0" y="0"/>
                </a:moveTo>
                <a:lnTo>
                  <a:pt x="1337187" y="0"/>
                </a:lnTo>
                <a:lnTo>
                  <a:pt x="1337187" y="1348814"/>
                </a:lnTo>
                <a:lnTo>
                  <a:pt x="0" y="13488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239654" y="1087363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661263" y="3064608"/>
            <a:ext cx="8965474" cy="672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2"/>
              </a:lnSpc>
              <a:spcBef>
                <a:spcPct val="0"/>
              </a:spcBef>
            </a:pPr>
            <a:r>
              <a:rPr lang="en-US" sz="3930">
                <a:solidFill>
                  <a:srgbClr val="223E73"/>
                </a:solidFill>
                <a:latin typeface="Montserrat Bold"/>
              </a:rPr>
              <a:t>Цель проекта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58451" y="4371975"/>
            <a:ext cx="13071911" cy="2757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2"/>
              </a:lnSpc>
            </a:pPr>
            <a:r>
              <a:rPr lang="en-US" sz="3930">
                <a:solidFill>
                  <a:srgbClr val="223E73"/>
                </a:solidFill>
                <a:latin typeface="Montserrat"/>
              </a:rPr>
              <a:t>Обновление школьной среды путем укрепления доброжелательных межличностных отношений всех участников образовательного процесса </a:t>
            </a:r>
          </a:p>
          <a:p>
            <a:pPr algn="ctr">
              <a:lnSpc>
                <a:spcPts val="5502"/>
              </a:lnSpc>
              <a:spcBef>
                <a:spcPct val="0"/>
              </a:spcBef>
            </a:pPr>
            <a:r>
              <a:rPr lang="en-US" sz="3930">
                <a:solidFill>
                  <a:srgbClr val="223E73"/>
                </a:solidFill>
                <a:latin typeface="Montserrat"/>
              </a:rPr>
              <a:t>к 1 июля 2025 года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60360"/>
            <a:ext cx="10479308" cy="7426640"/>
          </a:xfrm>
          <a:custGeom>
            <a:avLst/>
            <a:gdLst/>
            <a:ahLst/>
            <a:cxnLst/>
            <a:rect r="r" b="b" t="t" l="l"/>
            <a:pathLst>
              <a:path h="7426640" w="10479308">
                <a:moveTo>
                  <a:pt x="0" y="0"/>
                </a:moveTo>
                <a:lnTo>
                  <a:pt x="10479308" y="0"/>
                </a:lnTo>
                <a:lnTo>
                  <a:pt x="10479308" y="7426640"/>
                </a:lnTo>
                <a:lnTo>
                  <a:pt x="0" y="742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57368" y="3700576"/>
            <a:ext cx="13578242" cy="5622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76992" indent="-338496" lvl="1">
              <a:lnSpc>
                <a:spcPts val="5017"/>
              </a:lnSpc>
              <a:buAutoNum type="arabicPeriod" startAt="1"/>
            </a:pPr>
            <a:r>
              <a:rPr lang="en-US" sz="3135">
                <a:solidFill>
                  <a:srgbClr val="223E73"/>
                </a:solidFill>
                <a:latin typeface="Montserrat"/>
              </a:rPr>
              <a:t> Обучить навыкам конструктивного разрешения конфликтов всех участников образовательных отношений</a:t>
            </a:r>
          </a:p>
          <a:p>
            <a:pPr algn="l" marL="676992" indent="-338496" lvl="1">
              <a:lnSpc>
                <a:spcPts val="5017"/>
              </a:lnSpc>
              <a:buAutoNum type="arabicPeriod" startAt="1"/>
            </a:pPr>
            <a:r>
              <a:rPr lang="en-US" sz="3135">
                <a:solidFill>
                  <a:srgbClr val="223E73"/>
                </a:solidFill>
                <a:latin typeface="Montserrat"/>
              </a:rPr>
              <a:t> </a:t>
            </a:r>
            <a:r>
              <a:rPr lang="en-US" sz="3135">
                <a:solidFill>
                  <a:srgbClr val="223E73"/>
                </a:solidFill>
                <a:latin typeface="Montserrat"/>
              </a:rPr>
              <a:t>Обновить содержание работы ШСП «Мирное согласие», ученического медиа-центра</a:t>
            </a:r>
          </a:p>
          <a:p>
            <a:pPr algn="l" marL="676992" indent="-338496" lvl="1">
              <a:lnSpc>
                <a:spcPts val="5017"/>
              </a:lnSpc>
              <a:buAutoNum type="arabicPeriod" startAt="1"/>
            </a:pPr>
            <a:r>
              <a:rPr lang="en-US" sz="3135">
                <a:solidFill>
                  <a:srgbClr val="223E73"/>
                </a:solidFill>
                <a:latin typeface="Montserrat"/>
              </a:rPr>
              <a:t> </a:t>
            </a:r>
            <a:r>
              <a:rPr lang="en-US" sz="3135">
                <a:solidFill>
                  <a:srgbClr val="223E73"/>
                </a:solidFill>
                <a:latin typeface="Montserrat"/>
              </a:rPr>
              <a:t>Продолжить работу по родительскому просвещению</a:t>
            </a:r>
          </a:p>
          <a:p>
            <a:pPr algn="l" marL="676992" indent="-338496" lvl="1">
              <a:lnSpc>
                <a:spcPts val="5017"/>
              </a:lnSpc>
              <a:buAutoNum type="arabicPeriod" startAt="1"/>
            </a:pPr>
            <a:r>
              <a:rPr lang="en-US" sz="3135">
                <a:solidFill>
                  <a:srgbClr val="223E73"/>
                </a:solidFill>
                <a:latin typeface="Montserrat"/>
              </a:rPr>
              <a:t> </a:t>
            </a:r>
            <a:r>
              <a:rPr lang="en-US" sz="3135">
                <a:solidFill>
                  <a:srgbClr val="223E73"/>
                </a:solidFill>
                <a:latin typeface="Montserrat"/>
              </a:rPr>
              <a:t>Сформировать группу активных родителей в каждой параллели</a:t>
            </a:r>
          </a:p>
          <a:p>
            <a:pPr algn="l" marL="676992" indent="-338496" lvl="1">
              <a:lnSpc>
                <a:spcPts val="5017"/>
              </a:lnSpc>
              <a:buAutoNum type="arabicPeriod" startAt="1"/>
            </a:pPr>
            <a:r>
              <a:rPr lang="en-US" sz="3135">
                <a:solidFill>
                  <a:srgbClr val="223E73"/>
                </a:solidFill>
                <a:latin typeface="Montserrat"/>
              </a:rPr>
              <a:t> </a:t>
            </a:r>
            <a:r>
              <a:rPr lang="en-US" sz="3135">
                <a:solidFill>
                  <a:srgbClr val="223E73"/>
                </a:solidFill>
                <a:latin typeface="Montserrat"/>
              </a:rPr>
              <a:t>Создать условия для сохранения и преумножения ресурсов педагогов школы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3571676" y="941462"/>
            <a:ext cx="1337187" cy="1348815"/>
          </a:xfrm>
          <a:custGeom>
            <a:avLst/>
            <a:gdLst/>
            <a:ahLst/>
            <a:cxnLst/>
            <a:rect r="r" b="b" t="t" l="l"/>
            <a:pathLst>
              <a:path h="1348815" w="1337187">
                <a:moveTo>
                  <a:pt x="0" y="0"/>
                </a:moveTo>
                <a:lnTo>
                  <a:pt x="1337187" y="0"/>
                </a:lnTo>
                <a:lnTo>
                  <a:pt x="1337187" y="1348814"/>
                </a:lnTo>
                <a:lnTo>
                  <a:pt x="0" y="1348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045832" y="1087363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537151" y="1028700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2" y="0"/>
                </a:lnTo>
                <a:lnTo>
                  <a:pt x="4896502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442429" y="2436663"/>
            <a:ext cx="5403143" cy="672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2"/>
              </a:lnSpc>
              <a:spcBef>
                <a:spcPct val="0"/>
              </a:spcBef>
            </a:pPr>
            <a:r>
              <a:rPr lang="en-US" sz="3930">
                <a:solidFill>
                  <a:srgbClr val="223E73"/>
                </a:solidFill>
                <a:latin typeface="Montserrat Bold"/>
              </a:rPr>
              <a:t>Задачи проекта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71676" y="941462"/>
            <a:ext cx="1337187" cy="1348815"/>
          </a:xfrm>
          <a:custGeom>
            <a:avLst/>
            <a:gdLst/>
            <a:ahLst/>
            <a:cxnLst/>
            <a:rect r="r" b="b" t="t" l="l"/>
            <a:pathLst>
              <a:path h="1348815" w="1337187">
                <a:moveTo>
                  <a:pt x="0" y="0"/>
                </a:moveTo>
                <a:lnTo>
                  <a:pt x="1337187" y="0"/>
                </a:lnTo>
                <a:lnTo>
                  <a:pt x="1337187" y="1348814"/>
                </a:lnTo>
                <a:lnTo>
                  <a:pt x="0" y="1348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45832" y="1087363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537151" y="1028700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2" y="0"/>
                </a:lnTo>
                <a:lnTo>
                  <a:pt x="4896502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188847" y="3287131"/>
            <a:ext cx="15822429" cy="581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79976" indent="-289988" lvl="1">
              <a:lnSpc>
                <a:spcPts val="3868"/>
              </a:lnSpc>
              <a:buFont typeface="Arial"/>
              <a:buChar char="•"/>
            </a:pPr>
            <a:r>
              <a:rPr lang="en-US" sz="2686">
                <a:solidFill>
                  <a:srgbClr val="223E73"/>
                </a:solidFill>
                <a:latin typeface="Montserrat"/>
              </a:rPr>
              <a:t>Внесение изменений в нормативно-правовую базу</a:t>
            </a:r>
          </a:p>
          <a:p>
            <a:pPr algn="just" marL="579976" indent="-289988" lvl="1">
              <a:lnSpc>
                <a:spcPts val="3868"/>
              </a:lnSpc>
              <a:buFont typeface="Arial"/>
              <a:buChar char="•"/>
            </a:pPr>
            <a:r>
              <a:rPr lang="en-US" sz="2686">
                <a:solidFill>
                  <a:srgbClr val="223E73"/>
                </a:solidFill>
                <a:latin typeface="Montserrat"/>
              </a:rPr>
              <a:t>Комплекс тренинговых групповых занятий “PRO-общение”</a:t>
            </a:r>
          </a:p>
          <a:p>
            <a:pPr algn="just" marL="579976" indent="-289988" lvl="1">
              <a:lnSpc>
                <a:spcPts val="3868"/>
              </a:lnSpc>
              <a:buFont typeface="Arial"/>
              <a:buChar char="•"/>
            </a:pPr>
            <a:r>
              <a:rPr lang="en-US" sz="2686">
                <a:solidFill>
                  <a:srgbClr val="223E73"/>
                </a:solidFill>
                <a:latin typeface="Montserrat"/>
              </a:rPr>
              <a:t>Комплекс мероприятий, направленных на взаимодействие всех участников образовательного процесса</a:t>
            </a:r>
          </a:p>
          <a:p>
            <a:pPr algn="just" marL="579976" indent="-289988" lvl="1">
              <a:lnSpc>
                <a:spcPts val="3868"/>
              </a:lnSpc>
              <a:buFont typeface="Arial"/>
              <a:buChar char="•"/>
            </a:pPr>
            <a:r>
              <a:rPr lang="en-US" sz="2686">
                <a:solidFill>
                  <a:srgbClr val="223E73"/>
                </a:solidFill>
                <a:latin typeface="Montserrat"/>
              </a:rPr>
              <a:t>Вовлечение учащихся во Всероссийские детские общественные организации («Движение Первых», «Орлята России»)</a:t>
            </a:r>
          </a:p>
          <a:p>
            <a:pPr algn="just" marL="579976" indent="-289988" lvl="1">
              <a:lnSpc>
                <a:spcPts val="3868"/>
              </a:lnSpc>
              <a:buFont typeface="Arial"/>
              <a:buChar char="•"/>
            </a:pPr>
            <a:r>
              <a:rPr lang="en-US" sz="2686">
                <a:solidFill>
                  <a:srgbClr val="223E73"/>
                </a:solidFill>
                <a:latin typeface="Montserrat"/>
              </a:rPr>
              <a:t>Реализация программ: “Наставничество”, “Образовательный туризм”, “Здоровьесбережение”</a:t>
            </a:r>
          </a:p>
          <a:p>
            <a:pPr algn="just" marL="579976" indent="-289988" lvl="1">
              <a:lnSpc>
                <a:spcPts val="3868"/>
              </a:lnSpc>
              <a:buFont typeface="Arial"/>
              <a:buChar char="•"/>
            </a:pPr>
            <a:r>
              <a:rPr lang="en-US" sz="2686">
                <a:solidFill>
                  <a:srgbClr val="223E73"/>
                </a:solidFill>
                <a:latin typeface="Montserrat"/>
              </a:rPr>
              <a:t>Мониторинг психологической удовлетворенности образовательной средой</a:t>
            </a:r>
          </a:p>
          <a:p>
            <a:pPr algn="just" marL="579976" indent="-289988" lvl="1">
              <a:lnSpc>
                <a:spcPts val="3868"/>
              </a:lnSpc>
              <a:buFont typeface="Arial"/>
              <a:buChar char="•"/>
            </a:pPr>
            <a:r>
              <a:rPr lang="en-US" sz="2686">
                <a:solidFill>
                  <a:srgbClr val="223E73"/>
                </a:solidFill>
                <a:latin typeface="Montserrat"/>
              </a:rPr>
              <a:t>Апробация современных форм формирования доброжелательной родительской среды (“Креатив пати”, “Семь сезонов семьи)</a:t>
            </a:r>
          </a:p>
          <a:p>
            <a:pPr algn="just" marL="579976" indent="-289988" lvl="1">
              <a:lnSpc>
                <a:spcPts val="3868"/>
              </a:lnSpc>
              <a:buFont typeface="Arial"/>
              <a:buChar char="•"/>
            </a:pPr>
            <a:r>
              <a:rPr lang="en-US" sz="2686">
                <a:solidFill>
                  <a:srgbClr val="223E73"/>
                </a:solidFill>
                <a:latin typeface="Montserrat"/>
              </a:rPr>
              <a:t>Реализация программы для родителей “Код семьи”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789863" y="2214076"/>
            <a:ext cx="8965474" cy="672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2"/>
              </a:lnSpc>
              <a:spcBef>
                <a:spcPct val="0"/>
              </a:spcBef>
            </a:pPr>
            <a:r>
              <a:rPr lang="en-US" sz="3930">
                <a:solidFill>
                  <a:srgbClr val="223E73"/>
                </a:solidFill>
                <a:latin typeface="Montserrat Bold"/>
              </a:rPr>
              <a:t>Механизмы проекта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951968" y="3843632"/>
            <a:ext cx="4445046" cy="444504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921478" y="3843632"/>
            <a:ext cx="4445046" cy="444504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890988" y="3843632"/>
            <a:ext cx="4445046" cy="444504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123180" y="8362950"/>
            <a:ext cx="4234180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23E73"/>
                </a:solidFill>
                <a:latin typeface="Montserrat Bold"/>
              </a:rPr>
              <a:t>Педагоги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3571676" y="941462"/>
            <a:ext cx="1337187" cy="1348815"/>
          </a:xfrm>
          <a:custGeom>
            <a:avLst/>
            <a:gdLst/>
            <a:ahLst/>
            <a:cxnLst/>
            <a:rect r="r" b="b" t="t" l="l"/>
            <a:pathLst>
              <a:path h="1348815" w="1337187">
                <a:moveTo>
                  <a:pt x="0" y="0"/>
                </a:moveTo>
                <a:lnTo>
                  <a:pt x="1337187" y="0"/>
                </a:lnTo>
                <a:lnTo>
                  <a:pt x="1337187" y="1348814"/>
                </a:lnTo>
                <a:lnTo>
                  <a:pt x="0" y="13488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045832" y="1087363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537151" y="1028700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2" y="0"/>
                </a:lnTo>
                <a:lnTo>
                  <a:pt x="4896502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571676" y="2233126"/>
            <a:ext cx="12123660" cy="554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3"/>
              </a:lnSpc>
              <a:spcBef>
                <a:spcPct val="0"/>
              </a:spcBef>
            </a:pPr>
            <a:r>
              <a:rPr lang="en-US" sz="3281">
                <a:solidFill>
                  <a:srgbClr val="223E73"/>
                </a:solidFill>
                <a:latin typeface="Montserrat Bold"/>
              </a:rPr>
              <a:t>Ожидаемые количественные результаты проекта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40179" y="2874841"/>
            <a:ext cx="15786655" cy="606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D11A20"/>
                </a:solidFill>
                <a:latin typeface="Montserrat Bold"/>
              </a:rPr>
              <a:t>Обучены навыкам конструктивного решения конфликтов: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26910" y="8362950"/>
            <a:ext cx="4234180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23E73"/>
                </a:solidFill>
                <a:latin typeface="Montserrat Bold"/>
              </a:rPr>
              <a:t>Обучающиеся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996420" y="8362950"/>
            <a:ext cx="4234180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23E73"/>
                </a:solidFill>
                <a:latin typeface="Montserrat Bold"/>
              </a:rPr>
              <a:t>Родители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183258" y="3419845"/>
            <a:ext cx="2945899" cy="294589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800095" y="3505185"/>
            <a:ext cx="2951544" cy="295154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687610" y="6421755"/>
            <a:ext cx="3937196" cy="2836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223E73"/>
                </a:solidFill>
                <a:latin typeface="Montserrat Bold"/>
              </a:rPr>
              <a:t>конфликтных ситуаций будут разрешены благодаря полученным навыкам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571676" y="941462"/>
            <a:ext cx="1337187" cy="1348815"/>
          </a:xfrm>
          <a:custGeom>
            <a:avLst/>
            <a:gdLst/>
            <a:ahLst/>
            <a:cxnLst/>
            <a:rect r="r" b="b" t="t" l="l"/>
            <a:pathLst>
              <a:path h="1348815" w="1337187">
                <a:moveTo>
                  <a:pt x="0" y="0"/>
                </a:moveTo>
                <a:lnTo>
                  <a:pt x="1337187" y="0"/>
                </a:lnTo>
                <a:lnTo>
                  <a:pt x="1337187" y="1348814"/>
                </a:lnTo>
                <a:lnTo>
                  <a:pt x="0" y="13488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45832" y="1087363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537151" y="1028700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2" y="0"/>
                </a:lnTo>
                <a:lnTo>
                  <a:pt x="4896502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157814" y="6510462"/>
            <a:ext cx="4419117" cy="236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223E73"/>
                </a:solidFill>
                <a:latin typeface="Montserrat Bold"/>
              </a:rPr>
              <a:t>педагогов примут участие в ресурсо-сберегающих практиках и программах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571676" y="2672353"/>
            <a:ext cx="12123660" cy="554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3"/>
              </a:lnSpc>
              <a:spcBef>
                <a:spcPct val="0"/>
              </a:spcBef>
            </a:pPr>
            <a:r>
              <a:rPr lang="en-US" sz="3281">
                <a:solidFill>
                  <a:srgbClr val="223E73"/>
                </a:solidFill>
                <a:latin typeface="Montserrat Bold"/>
              </a:rPr>
              <a:t>Ожидаемые количественные результаты проекта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417093" y="3557964"/>
            <a:ext cx="3011714" cy="3011714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0109939" y="6510462"/>
            <a:ext cx="3922242" cy="188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223E73"/>
                </a:solidFill>
                <a:latin typeface="Montserrat Bold"/>
              </a:rPr>
              <a:t>активных родителей войдут в активы</a:t>
            </a:r>
            <a:r>
              <a:rPr lang="en-US" sz="2700">
                <a:solidFill>
                  <a:srgbClr val="223E73"/>
                </a:solidFill>
                <a:latin typeface="Montserrat Bold"/>
              </a:rPr>
              <a:t> в каждой параллели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717853" y="3375663"/>
            <a:ext cx="3210588" cy="3210588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4213156" y="6510462"/>
            <a:ext cx="4044320" cy="188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223E73"/>
                </a:solidFill>
                <a:latin typeface="Montserrat Bold"/>
              </a:rPr>
              <a:t>родителей примут участие в мероприятиях проекта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46822" y="3475413"/>
            <a:ext cx="3785153" cy="6290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71"/>
              </a:lnSpc>
            </a:pPr>
            <a:r>
              <a:rPr lang="en-US" sz="2564" spc="35">
                <a:solidFill>
                  <a:srgbClr val="000000"/>
                </a:solidFill>
                <a:latin typeface="Montserrat"/>
              </a:rPr>
              <a:t>Обновлено содержание и преобразована деятельность школьной службы примирения, комиссии по урегулированию споров между участниками образовательных отношений и медиацентра.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708985" y="552149"/>
            <a:ext cx="1337187" cy="1348815"/>
          </a:xfrm>
          <a:custGeom>
            <a:avLst/>
            <a:gdLst/>
            <a:ahLst/>
            <a:cxnLst/>
            <a:rect r="r" b="b" t="t" l="l"/>
            <a:pathLst>
              <a:path h="1348815" w="1337187">
                <a:moveTo>
                  <a:pt x="0" y="0"/>
                </a:moveTo>
                <a:lnTo>
                  <a:pt x="1337187" y="0"/>
                </a:lnTo>
                <a:lnTo>
                  <a:pt x="1337187" y="1348814"/>
                </a:lnTo>
                <a:lnTo>
                  <a:pt x="0" y="1348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58108" y="610812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2167613" y="639387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3" y="0"/>
                </a:lnTo>
                <a:lnTo>
                  <a:pt x="4896503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458108" y="2597813"/>
            <a:ext cx="11932483" cy="55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4"/>
              </a:lnSpc>
              <a:spcBef>
                <a:spcPct val="0"/>
              </a:spcBef>
            </a:pPr>
            <a:r>
              <a:rPr lang="en-US" sz="3281">
                <a:solidFill>
                  <a:srgbClr val="223E73"/>
                </a:solidFill>
                <a:latin typeface="Montserrat Bold"/>
              </a:rPr>
              <a:t>Ожидаемые качественные результаты проекта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17782" y="3484938"/>
            <a:ext cx="3013134" cy="3629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23"/>
              </a:lnSpc>
            </a:pPr>
            <a:r>
              <a:rPr lang="en-US" sz="2399" spc="33">
                <a:solidFill>
                  <a:srgbClr val="000000"/>
                </a:solidFill>
                <a:latin typeface="Montserrat"/>
              </a:rPr>
              <a:t>Все участники образовательной среды применяют полученные навыки конструктивного решения конфликтов.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461216" y="3484938"/>
            <a:ext cx="2547616" cy="2715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23"/>
              </a:lnSpc>
            </a:pPr>
            <a:r>
              <a:rPr lang="en-US" sz="2399" spc="33">
                <a:solidFill>
                  <a:srgbClr val="000000"/>
                </a:solidFill>
                <a:latin typeface="Montserrat"/>
              </a:rPr>
              <a:t>Реализована серия тренингов “Pro-общение” на всех параллелях.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270155" y="3484938"/>
            <a:ext cx="3069751" cy="54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24"/>
              </a:lnSpc>
            </a:pPr>
            <a:r>
              <a:rPr lang="en-US" sz="2400" spc="33">
                <a:solidFill>
                  <a:srgbClr val="000000"/>
                </a:solidFill>
                <a:latin typeface="Montserrat"/>
              </a:rPr>
              <a:t>Педагоги обучены способам ресурсосбережения и ресурсовосстановления.</a:t>
            </a:r>
          </a:p>
          <a:p>
            <a:pPr algn="just">
              <a:lnSpc>
                <a:spcPts val="3624"/>
              </a:lnSpc>
            </a:pPr>
            <a:r>
              <a:rPr lang="en-US" sz="2400" spc="33">
                <a:solidFill>
                  <a:srgbClr val="000000"/>
                </a:solidFill>
                <a:latin typeface="Montserrat"/>
              </a:rPr>
              <a:t>Снизился риск эмоционального выгорания среди педагогов.</a:t>
            </a:r>
          </a:p>
          <a:p>
            <a:pPr algn="just">
              <a:lnSpc>
                <a:spcPts val="3624"/>
              </a:lnSpc>
            </a:pPr>
          </a:p>
          <a:p>
            <a:pPr algn="just" marL="0" indent="0" lvl="0">
              <a:lnSpc>
                <a:spcPts val="3624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4615865" y="3484938"/>
            <a:ext cx="3203450" cy="1343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623"/>
              </a:lnSpc>
            </a:pPr>
            <a:r>
              <a:rPr lang="en-US" sz="2399" spc="33">
                <a:solidFill>
                  <a:srgbClr val="000000"/>
                </a:solidFill>
                <a:latin typeface="Montserrat"/>
              </a:rPr>
              <a:t>Родители активно участвуют в жизни школы.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97613" y="7719829"/>
            <a:ext cx="8508827" cy="1538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122"/>
              </a:lnSpc>
            </a:pPr>
            <a:r>
              <a:rPr lang="en-US" sz="2730" spc="38">
                <a:solidFill>
                  <a:srgbClr val="D11A20"/>
                </a:solidFill>
                <a:latin typeface="Montserrat Bold"/>
              </a:rPr>
              <a:t>Повысился уровень удовлетворенности межличностными отношениями участников образовательной среды.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0939" y="191460"/>
            <a:ext cx="1337187" cy="1348815"/>
          </a:xfrm>
          <a:custGeom>
            <a:avLst/>
            <a:gdLst/>
            <a:ahLst/>
            <a:cxnLst/>
            <a:rect r="r" b="b" t="t" l="l"/>
            <a:pathLst>
              <a:path h="1348815" w="1337187">
                <a:moveTo>
                  <a:pt x="0" y="0"/>
                </a:moveTo>
                <a:lnTo>
                  <a:pt x="1337187" y="0"/>
                </a:lnTo>
                <a:lnTo>
                  <a:pt x="1337187" y="1348815"/>
                </a:lnTo>
                <a:lnTo>
                  <a:pt x="0" y="1348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967762" y="401563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610541" y="238426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2" y="0"/>
                </a:lnTo>
                <a:lnTo>
                  <a:pt x="4896502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5400000">
            <a:off x="-4682817" y="4712802"/>
            <a:ext cx="10095540" cy="861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1"/>
              </a:lnSpc>
              <a:spcBef>
                <a:spcPct val="0"/>
              </a:spcBef>
            </a:pPr>
            <a:r>
              <a:rPr lang="en-US" sz="5086">
                <a:solidFill>
                  <a:srgbClr val="D11A20"/>
                </a:solidFill>
                <a:latin typeface="Montserrat Bold"/>
              </a:rPr>
              <a:t>Планируемые мероприятия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333303" y="5853407"/>
            <a:ext cx="6954697" cy="926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0"/>
              </a:lnSpc>
              <a:spcBef>
                <a:spcPct val="0"/>
              </a:spcBef>
            </a:pPr>
            <a:r>
              <a:rPr lang="en-US" sz="5407">
                <a:solidFill>
                  <a:srgbClr val="D11A20"/>
                </a:solidFill>
                <a:latin typeface="Montserrat Bold"/>
              </a:rPr>
              <a:t>ОБУЧАЮЩИЕСЯ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963969" y="7638362"/>
            <a:ext cx="7191572" cy="1107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55"/>
              </a:lnSpc>
              <a:spcBef>
                <a:spcPct val="0"/>
              </a:spcBef>
            </a:pPr>
            <a:r>
              <a:rPr lang="en-US" sz="6468">
                <a:solidFill>
                  <a:srgbClr val="D11A20"/>
                </a:solidFill>
                <a:latin typeface="Montserrat Bold"/>
              </a:rPr>
              <a:t>РОДИТЕЛИ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38909" y="3390383"/>
            <a:ext cx="7508783" cy="1142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08"/>
              </a:lnSpc>
              <a:spcBef>
                <a:spcPct val="0"/>
              </a:spcBef>
            </a:pPr>
            <a:r>
              <a:rPr lang="en-US" sz="6648">
                <a:solidFill>
                  <a:srgbClr val="D11A20"/>
                </a:solidFill>
                <a:latin typeface="Montserrat Bold"/>
              </a:rPr>
              <a:t>ПЕДАГОГИ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681880" y="4531194"/>
            <a:ext cx="4618151" cy="69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4"/>
              </a:lnSpc>
              <a:spcBef>
                <a:spcPct val="0"/>
              </a:spcBef>
            </a:pPr>
            <a:r>
              <a:rPr lang="en-US" sz="4089">
                <a:solidFill>
                  <a:srgbClr val="223E73"/>
                </a:solidFill>
                <a:latin typeface="Montserrat Bold"/>
              </a:rPr>
              <a:t>“PRO-общение”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317458" y="8016165"/>
            <a:ext cx="5195190" cy="1392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2"/>
              </a:lnSpc>
              <a:spcBef>
                <a:spcPct val="0"/>
              </a:spcBef>
            </a:pPr>
            <a:r>
              <a:rPr lang="en-US" sz="4066">
                <a:solidFill>
                  <a:srgbClr val="223E73"/>
                </a:solidFill>
                <a:latin typeface="Montserrat Bold"/>
              </a:rPr>
              <a:t>“Лига активных совят”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399431" y="2282531"/>
            <a:ext cx="4648213" cy="1537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196"/>
              </a:lnSpc>
              <a:spcBef>
                <a:spcPct val="0"/>
              </a:spcBef>
            </a:pPr>
            <a:r>
              <a:rPr lang="en-US" sz="4426">
                <a:solidFill>
                  <a:srgbClr val="223E73"/>
                </a:solidFill>
                <a:latin typeface="Montserrat Bold"/>
              </a:rPr>
              <a:t>Медиацентр “22 в кадре”</a:t>
            </a:r>
          </a:p>
        </p:txBody>
      </p:sp>
      <p:sp>
        <p:nvSpPr>
          <p:cNvPr name="TextBox 12" id="12"/>
          <p:cNvSpPr txBox="true"/>
          <p:nvPr/>
        </p:nvSpPr>
        <p:spPr>
          <a:xfrm rot="-5400000">
            <a:off x="10493179" y="3090960"/>
            <a:ext cx="4355077" cy="1457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42"/>
              </a:lnSpc>
              <a:spcBef>
                <a:spcPct val="0"/>
              </a:spcBef>
            </a:pPr>
            <a:r>
              <a:rPr lang="en-US" sz="4244">
                <a:solidFill>
                  <a:srgbClr val="223E73"/>
                </a:solidFill>
                <a:latin typeface="Montserrat Bold"/>
              </a:rPr>
              <a:t>ШСП “Мирное согласие”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958555" y="7040596"/>
            <a:ext cx="4903595" cy="534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6"/>
              </a:lnSpc>
            </a:pPr>
            <a:r>
              <a:rPr lang="en-US" sz="3083">
                <a:solidFill>
                  <a:srgbClr val="223E73"/>
                </a:solidFill>
                <a:latin typeface="Montserrat Bold"/>
              </a:rPr>
              <a:t>Волонтерские акции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642851" y="4361742"/>
            <a:ext cx="5238972" cy="557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4"/>
              </a:lnSpc>
              <a:spcBef>
                <a:spcPct val="0"/>
              </a:spcBef>
            </a:pPr>
            <a:r>
              <a:rPr lang="en-US" sz="3282">
                <a:solidFill>
                  <a:srgbClr val="223E73"/>
                </a:solidFill>
                <a:latin typeface="Montserrat Bold"/>
              </a:rPr>
              <a:t>Курсы для педагогов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70196" y="5521272"/>
            <a:ext cx="7350933" cy="1047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4"/>
              </a:lnSpc>
              <a:spcBef>
                <a:spcPct val="0"/>
              </a:spcBef>
            </a:pPr>
            <a:r>
              <a:rPr lang="en-US" sz="3024">
                <a:solidFill>
                  <a:srgbClr val="223E73"/>
                </a:solidFill>
                <a:latin typeface="Montserrat Bold"/>
              </a:rPr>
              <a:t>Фестиваль медиативных практик для педагогов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98640" y="1966994"/>
            <a:ext cx="7317563" cy="1613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0"/>
              </a:lnSpc>
              <a:spcBef>
                <a:spcPct val="0"/>
              </a:spcBef>
            </a:pPr>
            <a:r>
              <a:rPr lang="en-US" sz="3093">
                <a:solidFill>
                  <a:srgbClr val="223E73"/>
                </a:solidFill>
                <a:latin typeface="Montserrat Bold"/>
              </a:rPr>
              <a:t>“День единых действий” - восстановительные ресурсные практики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45663" y="2827884"/>
            <a:ext cx="5228088" cy="790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  <a:spcBef>
                <a:spcPct val="0"/>
              </a:spcBef>
            </a:pPr>
            <a:r>
              <a:rPr lang="en-US" sz="4629">
                <a:solidFill>
                  <a:srgbClr val="223E73"/>
                </a:solidFill>
                <a:latin typeface="Montserrat Bold"/>
              </a:rPr>
              <a:t>Экотренировки</a:t>
            </a:r>
          </a:p>
        </p:txBody>
      </p:sp>
      <p:sp>
        <p:nvSpPr>
          <p:cNvPr name="TextBox 18" id="18"/>
          <p:cNvSpPr txBox="true"/>
          <p:nvPr/>
        </p:nvSpPr>
        <p:spPr>
          <a:xfrm rot="-5400000">
            <a:off x="-55638" y="4914062"/>
            <a:ext cx="4166248" cy="1498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98"/>
              </a:lnSpc>
              <a:spcBef>
                <a:spcPct val="0"/>
              </a:spcBef>
            </a:pPr>
            <a:r>
              <a:rPr lang="en-US" sz="2856">
                <a:solidFill>
                  <a:srgbClr val="223E73"/>
                </a:solidFill>
                <a:latin typeface="Montserrat Bold"/>
              </a:rPr>
              <a:t>“Профессиональная пара: открытые уроки”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19674" y="4371267"/>
            <a:ext cx="5016082" cy="1132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31"/>
              </a:lnSpc>
              <a:spcBef>
                <a:spcPct val="0"/>
              </a:spcBef>
            </a:pPr>
            <a:r>
              <a:rPr lang="en-US" sz="2165">
                <a:solidFill>
                  <a:srgbClr val="223E73"/>
                </a:solidFill>
                <a:latin typeface="Montserrat Bold"/>
              </a:rPr>
              <a:t>«Консалтинг-сессия для молодых специалистов и вновь прибывших»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919546" y="8697948"/>
            <a:ext cx="3869207" cy="471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4"/>
              </a:lnSpc>
              <a:spcBef>
                <a:spcPct val="0"/>
              </a:spcBef>
            </a:pPr>
            <a:r>
              <a:rPr lang="en-US" sz="2824">
                <a:solidFill>
                  <a:srgbClr val="223E73"/>
                </a:solidFill>
                <a:latin typeface="Montserrat Bold"/>
              </a:rPr>
              <a:t>Родительский ринг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768021" y="9250798"/>
            <a:ext cx="8303050" cy="732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4"/>
              </a:lnSpc>
              <a:spcBef>
                <a:spcPct val="0"/>
              </a:spcBef>
            </a:pPr>
            <a:r>
              <a:rPr lang="en-US" sz="4310">
                <a:solidFill>
                  <a:srgbClr val="223E73"/>
                </a:solidFill>
                <a:latin typeface="Montserrat Bold"/>
              </a:rPr>
              <a:t>Родительский университет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71876" y="8438922"/>
            <a:ext cx="4818126" cy="752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31"/>
              </a:lnSpc>
              <a:spcBef>
                <a:spcPct val="0"/>
              </a:spcBef>
            </a:pPr>
            <a:r>
              <a:rPr lang="en-US" sz="4379">
                <a:solidFill>
                  <a:srgbClr val="223E73"/>
                </a:solidFill>
                <a:latin typeface="Montserrat Bold"/>
              </a:rPr>
              <a:t>“Код семьи”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198640" y="7518324"/>
            <a:ext cx="4859007" cy="92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62"/>
              </a:lnSpc>
              <a:spcBef>
                <a:spcPct val="0"/>
              </a:spcBef>
            </a:pPr>
            <a:r>
              <a:rPr lang="en-US" sz="2687">
                <a:solidFill>
                  <a:srgbClr val="223E73"/>
                </a:solidFill>
                <a:latin typeface="Montserrat Bold"/>
              </a:rPr>
              <a:t>«Французский семейный фестиваль»</a:t>
            </a:r>
          </a:p>
        </p:txBody>
      </p:sp>
      <p:sp>
        <p:nvSpPr>
          <p:cNvPr name="TextBox 24" id="24"/>
          <p:cNvSpPr txBox="true"/>
          <p:nvPr/>
        </p:nvSpPr>
        <p:spPr>
          <a:xfrm rot="5400000">
            <a:off x="10217390" y="7933446"/>
            <a:ext cx="3112929" cy="153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59"/>
              </a:lnSpc>
              <a:spcBef>
                <a:spcPct val="0"/>
              </a:spcBef>
            </a:pPr>
            <a:r>
              <a:rPr lang="en-US" sz="4471">
                <a:solidFill>
                  <a:srgbClr val="223E73"/>
                </a:solidFill>
                <a:latin typeface="Montserrat Bold"/>
              </a:rPr>
              <a:t>«Креатив-пати»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270733" y="6760452"/>
            <a:ext cx="8465023" cy="688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10"/>
              </a:lnSpc>
              <a:spcBef>
                <a:spcPct val="0"/>
              </a:spcBef>
            </a:pPr>
            <a:r>
              <a:rPr lang="en-US" sz="4078">
                <a:solidFill>
                  <a:srgbClr val="223E73"/>
                </a:solidFill>
                <a:latin typeface="Montserrat Bold"/>
              </a:rPr>
              <a:t>Спортивная семейная декада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362797" y="191460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3" y="0"/>
                </a:lnTo>
                <a:lnTo>
                  <a:pt x="4896503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16269" y="191460"/>
            <a:ext cx="1175758" cy="1185982"/>
          </a:xfrm>
          <a:custGeom>
            <a:avLst/>
            <a:gdLst/>
            <a:ahLst/>
            <a:cxnLst/>
            <a:rect r="r" b="b" t="t" l="l"/>
            <a:pathLst>
              <a:path h="1185982" w="1175758">
                <a:moveTo>
                  <a:pt x="0" y="0"/>
                </a:moveTo>
                <a:lnTo>
                  <a:pt x="1175758" y="0"/>
                </a:lnTo>
                <a:lnTo>
                  <a:pt x="1175758" y="1185982"/>
                </a:lnTo>
                <a:lnTo>
                  <a:pt x="0" y="11859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06155" y="1377442"/>
            <a:ext cx="7771745" cy="4007311"/>
          </a:xfrm>
          <a:custGeom>
            <a:avLst/>
            <a:gdLst/>
            <a:ahLst/>
            <a:cxnLst/>
            <a:rect r="r" b="b" t="t" l="l"/>
            <a:pathLst>
              <a:path h="4007311" w="7771745">
                <a:moveTo>
                  <a:pt x="0" y="0"/>
                </a:moveTo>
                <a:lnTo>
                  <a:pt x="7771744" y="0"/>
                </a:lnTo>
                <a:lnTo>
                  <a:pt x="7771744" y="4007311"/>
                </a:lnTo>
                <a:lnTo>
                  <a:pt x="0" y="40073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500" t="-17306" r="0" b="-28148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877899" y="1377442"/>
            <a:ext cx="7771745" cy="4007311"/>
          </a:xfrm>
          <a:custGeom>
            <a:avLst/>
            <a:gdLst/>
            <a:ahLst/>
            <a:cxnLst/>
            <a:rect r="r" b="b" t="t" l="l"/>
            <a:pathLst>
              <a:path h="4007311" w="7771745">
                <a:moveTo>
                  <a:pt x="0" y="0"/>
                </a:moveTo>
                <a:lnTo>
                  <a:pt x="7771745" y="0"/>
                </a:lnTo>
                <a:lnTo>
                  <a:pt x="7771745" y="4007311"/>
                </a:lnTo>
                <a:lnTo>
                  <a:pt x="0" y="4007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499" t="-27133" r="0" b="-1832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877899" y="6113006"/>
            <a:ext cx="7771745" cy="4007311"/>
          </a:xfrm>
          <a:custGeom>
            <a:avLst/>
            <a:gdLst/>
            <a:ahLst/>
            <a:cxnLst/>
            <a:rect r="r" b="b" t="t" l="l"/>
            <a:pathLst>
              <a:path h="4007311" w="7771745">
                <a:moveTo>
                  <a:pt x="0" y="0"/>
                </a:moveTo>
                <a:lnTo>
                  <a:pt x="7771745" y="0"/>
                </a:lnTo>
                <a:lnTo>
                  <a:pt x="7771745" y="4007311"/>
                </a:lnTo>
                <a:lnTo>
                  <a:pt x="0" y="40073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6519" r="-13394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06155" y="6113006"/>
            <a:ext cx="7771745" cy="4007311"/>
          </a:xfrm>
          <a:custGeom>
            <a:avLst/>
            <a:gdLst/>
            <a:ahLst/>
            <a:cxnLst/>
            <a:rect r="r" b="b" t="t" l="l"/>
            <a:pathLst>
              <a:path h="4007311" w="7771745">
                <a:moveTo>
                  <a:pt x="0" y="0"/>
                </a:moveTo>
                <a:lnTo>
                  <a:pt x="7771744" y="0"/>
                </a:lnTo>
                <a:lnTo>
                  <a:pt x="7771744" y="4007311"/>
                </a:lnTo>
                <a:lnTo>
                  <a:pt x="0" y="40073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5781" r="0" b="-29672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992027" y="325718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106155" y="5369725"/>
            <a:ext cx="15543490" cy="685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3"/>
              </a:lnSpc>
              <a:spcBef>
                <a:spcPct val="0"/>
              </a:spcBef>
            </a:pPr>
            <a:r>
              <a:rPr lang="en-US" sz="4066">
                <a:solidFill>
                  <a:srgbClr val="D11A20"/>
                </a:solidFill>
                <a:latin typeface="Montserrat Bold Italics"/>
              </a:rPr>
              <a:t>Солнце в ладони, сердце в груди, 22 всегда впереди!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470916" y="-762128"/>
            <a:ext cx="13833024" cy="11049128"/>
          </a:xfrm>
          <a:custGeom>
            <a:avLst/>
            <a:gdLst/>
            <a:ahLst/>
            <a:cxnLst/>
            <a:rect r="r" b="b" t="t" l="l"/>
            <a:pathLst>
              <a:path h="11049128" w="13833024">
                <a:moveTo>
                  <a:pt x="0" y="0"/>
                </a:moveTo>
                <a:lnTo>
                  <a:pt x="13833024" y="0"/>
                </a:lnTo>
                <a:lnTo>
                  <a:pt x="13833024" y="11049128"/>
                </a:lnTo>
                <a:lnTo>
                  <a:pt x="0" y="110491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54438" y="8621853"/>
            <a:ext cx="16579124" cy="1508502"/>
            <a:chOff x="0" y="0"/>
            <a:chExt cx="4366518" cy="39730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366518" cy="397301"/>
            </a:xfrm>
            <a:custGeom>
              <a:avLst/>
              <a:gdLst/>
              <a:ahLst/>
              <a:cxnLst/>
              <a:rect r="r" b="b" t="t" l="l"/>
              <a:pathLst>
                <a:path h="397301" w="4366518">
                  <a:moveTo>
                    <a:pt x="0" y="0"/>
                  </a:moveTo>
                  <a:lnTo>
                    <a:pt x="4366518" y="0"/>
                  </a:lnTo>
                  <a:lnTo>
                    <a:pt x="4366518" y="397301"/>
                  </a:lnTo>
                  <a:lnTo>
                    <a:pt x="0" y="3973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366518" cy="4354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428750" y="8781262"/>
            <a:ext cx="15453093" cy="1349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40"/>
              </a:lnSpc>
              <a:spcBef>
                <a:spcPct val="0"/>
              </a:spcBef>
            </a:pPr>
            <a:r>
              <a:rPr lang="en-US" sz="3886">
                <a:solidFill>
                  <a:srgbClr val="E34235"/>
                </a:solidFill>
                <a:latin typeface="Montserrat Bold Italics"/>
              </a:rPr>
              <a:t>“Школа со 135-летней яркой историей и богатыми традициями”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62108" y="3183356"/>
            <a:ext cx="6897192" cy="4693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26817" indent="-363408" lvl="1">
              <a:lnSpc>
                <a:spcPts val="4713"/>
              </a:lnSpc>
              <a:buFont typeface="Arial"/>
              <a:buChar char="•"/>
            </a:pPr>
            <a:r>
              <a:rPr lang="en-US" sz="3366">
                <a:solidFill>
                  <a:srgbClr val="223E73"/>
                </a:solidFill>
                <a:latin typeface="Montserrat Bold"/>
              </a:rPr>
              <a:t>1133 </a:t>
            </a:r>
            <a:r>
              <a:rPr lang="en-US" sz="3366">
                <a:solidFill>
                  <a:srgbClr val="223E73"/>
                </a:solidFill>
                <a:latin typeface="Montserrat"/>
              </a:rPr>
              <a:t>учащихся;</a:t>
            </a:r>
          </a:p>
          <a:p>
            <a:pPr algn="just" marL="726817" indent="-363408" lvl="1">
              <a:lnSpc>
                <a:spcPts val="4713"/>
              </a:lnSpc>
              <a:buFont typeface="Arial"/>
              <a:buChar char="•"/>
            </a:pPr>
            <a:r>
              <a:rPr lang="en-US" sz="3366">
                <a:solidFill>
                  <a:srgbClr val="223E73"/>
                </a:solidFill>
                <a:latin typeface="Montserrat Bold"/>
              </a:rPr>
              <a:t>78 </a:t>
            </a:r>
            <a:r>
              <a:rPr lang="en-US" sz="3366">
                <a:solidFill>
                  <a:srgbClr val="223E73"/>
                </a:solidFill>
                <a:latin typeface="Montserrat"/>
              </a:rPr>
              <a:t>педагогов - </a:t>
            </a:r>
            <a:r>
              <a:rPr lang="en-US" sz="3366">
                <a:solidFill>
                  <a:srgbClr val="223E73"/>
                </a:solidFill>
                <a:latin typeface="Montserrat Bold"/>
              </a:rPr>
              <a:t>28%</a:t>
            </a:r>
            <a:r>
              <a:rPr lang="en-US" sz="3366">
                <a:solidFill>
                  <a:srgbClr val="223E73"/>
                </a:solidFill>
                <a:latin typeface="Montserrat"/>
              </a:rPr>
              <a:t> молодых специалистов;</a:t>
            </a:r>
          </a:p>
          <a:p>
            <a:pPr algn="just" marL="726817" indent="-363408" lvl="1">
              <a:lnSpc>
                <a:spcPts val="4713"/>
              </a:lnSpc>
              <a:buFont typeface="Arial"/>
              <a:buChar char="•"/>
            </a:pPr>
            <a:r>
              <a:rPr lang="en-US" sz="3366">
                <a:solidFill>
                  <a:srgbClr val="223E73"/>
                </a:solidFill>
                <a:latin typeface="Montserrat"/>
              </a:rPr>
              <a:t>Средний возраст - </a:t>
            </a:r>
            <a:r>
              <a:rPr lang="en-US" sz="3366">
                <a:solidFill>
                  <a:srgbClr val="223E73"/>
                </a:solidFill>
                <a:latin typeface="Montserrat Bold"/>
              </a:rPr>
              <a:t>46 лет;</a:t>
            </a:r>
          </a:p>
          <a:p>
            <a:pPr algn="just" marL="726817" indent="-363408" lvl="1">
              <a:lnSpc>
                <a:spcPts val="4713"/>
              </a:lnSpc>
              <a:buFont typeface="Arial"/>
              <a:buChar char="•"/>
            </a:pPr>
            <a:r>
              <a:rPr lang="en-US" sz="3366">
                <a:solidFill>
                  <a:srgbClr val="223E73"/>
                </a:solidFill>
                <a:latin typeface="Montserrat"/>
              </a:rPr>
              <a:t>Высшая категория - </a:t>
            </a:r>
            <a:r>
              <a:rPr lang="en-US" sz="3366">
                <a:solidFill>
                  <a:srgbClr val="223E73"/>
                </a:solidFill>
                <a:latin typeface="Montserrat Bold"/>
              </a:rPr>
              <a:t>48 %</a:t>
            </a:r>
            <a:r>
              <a:rPr lang="en-US" sz="3366">
                <a:solidFill>
                  <a:srgbClr val="223E73"/>
                </a:solidFill>
                <a:latin typeface="Montserrat"/>
              </a:rPr>
              <a:t> коллектива;</a:t>
            </a:r>
          </a:p>
          <a:p>
            <a:pPr algn="just" marL="726817" indent="-363408" lvl="1">
              <a:lnSpc>
                <a:spcPts val="4713"/>
              </a:lnSpc>
              <a:buFont typeface="Arial"/>
              <a:buChar char="•"/>
            </a:pPr>
            <a:r>
              <a:rPr lang="en-US" sz="3366">
                <a:solidFill>
                  <a:srgbClr val="223E73"/>
                </a:solidFill>
                <a:latin typeface="Montserrat"/>
              </a:rPr>
              <a:t>Первая категория - </a:t>
            </a:r>
            <a:r>
              <a:rPr lang="en-US" sz="3366">
                <a:solidFill>
                  <a:srgbClr val="223E73"/>
                </a:solidFill>
                <a:latin typeface="Montserrat Bold"/>
              </a:rPr>
              <a:t>28 %</a:t>
            </a:r>
            <a:r>
              <a:rPr lang="en-US" sz="3366">
                <a:solidFill>
                  <a:srgbClr val="223E73"/>
                </a:solidFill>
                <a:latin typeface="Montserrat"/>
              </a:rPr>
              <a:t> коллектива;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62108" y="964348"/>
            <a:ext cx="7667371" cy="1776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49"/>
              </a:lnSpc>
              <a:spcBef>
                <a:spcPct val="0"/>
              </a:spcBef>
            </a:pPr>
            <a:r>
              <a:rPr lang="en-US" sz="3392">
                <a:solidFill>
                  <a:srgbClr val="223E73"/>
                </a:solidFill>
                <a:latin typeface="Montserrat Bold"/>
              </a:rPr>
              <a:t>МАОУ “СОШ №22 с углубленным изучением иностранных языков”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60360"/>
            <a:ext cx="10479308" cy="7426640"/>
          </a:xfrm>
          <a:custGeom>
            <a:avLst/>
            <a:gdLst/>
            <a:ahLst/>
            <a:cxnLst/>
            <a:rect r="r" b="b" t="t" l="l"/>
            <a:pathLst>
              <a:path h="7426640" w="10479308">
                <a:moveTo>
                  <a:pt x="0" y="0"/>
                </a:moveTo>
                <a:lnTo>
                  <a:pt x="10479308" y="0"/>
                </a:lnTo>
                <a:lnTo>
                  <a:pt x="10479308" y="7426640"/>
                </a:lnTo>
                <a:lnTo>
                  <a:pt x="0" y="742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37151" y="1028700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2" y="0"/>
                </a:lnTo>
                <a:lnTo>
                  <a:pt x="4896502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71676" y="941462"/>
            <a:ext cx="1337187" cy="1348815"/>
          </a:xfrm>
          <a:custGeom>
            <a:avLst/>
            <a:gdLst/>
            <a:ahLst/>
            <a:cxnLst/>
            <a:rect r="r" b="b" t="t" l="l"/>
            <a:pathLst>
              <a:path h="1348815" w="1337187">
                <a:moveTo>
                  <a:pt x="0" y="0"/>
                </a:moveTo>
                <a:lnTo>
                  <a:pt x="1337187" y="0"/>
                </a:lnTo>
                <a:lnTo>
                  <a:pt x="1337187" y="1348814"/>
                </a:lnTo>
                <a:lnTo>
                  <a:pt x="0" y="13488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239654" y="1087363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661263" y="2214076"/>
            <a:ext cx="8965474" cy="672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2"/>
              </a:lnSpc>
              <a:spcBef>
                <a:spcPct val="0"/>
              </a:spcBef>
            </a:pPr>
            <a:r>
              <a:rPr lang="en-US" sz="3930">
                <a:solidFill>
                  <a:srgbClr val="223E73"/>
                </a:solidFill>
                <a:latin typeface="Montserrat Bold"/>
              </a:rPr>
              <a:t>Разработчики проекта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672652" y="3097108"/>
            <a:ext cx="10717806" cy="3218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4341" indent="-282170" lvl="1">
              <a:lnSpc>
                <a:spcPts val="3659"/>
              </a:lnSpc>
              <a:buFont typeface="Arial"/>
              <a:buChar char="•"/>
            </a:pPr>
            <a:r>
              <a:rPr lang="en-US" sz="2613">
                <a:solidFill>
                  <a:srgbClr val="223E73"/>
                </a:solidFill>
                <a:latin typeface="Montserrat"/>
              </a:rPr>
              <a:t>А.В. Червонных, директор;</a:t>
            </a:r>
          </a:p>
          <a:p>
            <a:pPr algn="l" marL="564341" indent="-282170" lvl="1">
              <a:lnSpc>
                <a:spcPts val="3659"/>
              </a:lnSpc>
              <a:buFont typeface="Arial"/>
              <a:buChar char="•"/>
            </a:pPr>
            <a:r>
              <a:rPr lang="en-US" sz="2613">
                <a:solidFill>
                  <a:srgbClr val="223E73"/>
                </a:solidFill>
                <a:latin typeface="Montserrat"/>
              </a:rPr>
              <a:t>Т.В. Платонова, заместитель директора по УР;</a:t>
            </a:r>
          </a:p>
          <a:p>
            <a:pPr algn="l" marL="564341" indent="-282170" lvl="1">
              <a:lnSpc>
                <a:spcPts val="3659"/>
              </a:lnSpc>
              <a:buFont typeface="Arial"/>
              <a:buChar char="•"/>
            </a:pPr>
            <a:r>
              <a:rPr lang="en-US" sz="2613">
                <a:solidFill>
                  <a:srgbClr val="223E73"/>
                </a:solidFill>
                <a:latin typeface="Montserrat"/>
              </a:rPr>
              <a:t>М.О. Мехоношина, заместитель директора по УР;</a:t>
            </a:r>
          </a:p>
          <a:p>
            <a:pPr algn="l" marL="564341" indent="-282170" lvl="1">
              <a:lnSpc>
                <a:spcPts val="3659"/>
              </a:lnSpc>
              <a:buFont typeface="Arial"/>
              <a:buChar char="•"/>
            </a:pPr>
            <a:r>
              <a:rPr lang="en-US" sz="2613">
                <a:solidFill>
                  <a:srgbClr val="223E73"/>
                </a:solidFill>
                <a:latin typeface="Montserrat"/>
              </a:rPr>
              <a:t>Е.В. Треногина, заместитель директора по УР;</a:t>
            </a:r>
          </a:p>
          <a:p>
            <a:pPr algn="l" marL="564341" indent="-282170" lvl="1">
              <a:lnSpc>
                <a:spcPts val="3659"/>
              </a:lnSpc>
              <a:buFont typeface="Arial"/>
              <a:buChar char="•"/>
            </a:pPr>
            <a:r>
              <a:rPr lang="en-US" sz="2613">
                <a:solidFill>
                  <a:srgbClr val="223E73"/>
                </a:solidFill>
                <a:latin typeface="Montserrat"/>
              </a:rPr>
              <a:t>И.Ю. Керимова, учитель французского языка;</a:t>
            </a:r>
          </a:p>
          <a:p>
            <a:pPr algn="l" marL="564341" indent="-282170" lvl="1">
              <a:lnSpc>
                <a:spcPts val="3659"/>
              </a:lnSpc>
              <a:buFont typeface="Arial"/>
              <a:buChar char="•"/>
            </a:pPr>
            <a:r>
              <a:rPr lang="en-US" sz="2613">
                <a:solidFill>
                  <a:srgbClr val="223E73"/>
                </a:solidFill>
                <a:latin typeface="Montserrat"/>
              </a:rPr>
              <a:t>А.Ю. Загуменнова, советник по воспитанию;</a:t>
            </a:r>
          </a:p>
          <a:p>
            <a:pPr algn="l" marL="564341" indent="-282170" lvl="1">
              <a:lnSpc>
                <a:spcPts val="3659"/>
              </a:lnSpc>
              <a:buFont typeface="Arial"/>
              <a:buChar char="•"/>
            </a:pPr>
            <a:r>
              <a:rPr lang="en-US" sz="2613">
                <a:solidFill>
                  <a:srgbClr val="223E73"/>
                </a:solidFill>
                <a:latin typeface="Montserrat"/>
              </a:rPr>
              <a:t>Ю.В. Каринкина, педагог - психолог;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871085" y="6526055"/>
            <a:ext cx="10717806" cy="3218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4341" indent="-282170" lvl="1">
              <a:lnSpc>
                <a:spcPts val="3659"/>
              </a:lnSpc>
              <a:buFont typeface="Arial"/>
              <a:buChar char="•"/>
            </a:pPr>
            <a:r>
              <a:rPr lang="en-US" sz="2613">
                <a:solidFill>
                  <a:srgbClr val="223E73"/>
                </a:solidFill>
                <a:latin typeface="Montserrat"/>
              </a:rPr>
              <a:t>Р.О. Савченко, педагог-психолог;</a:t>
            </a:r>
          </a:p>
          <a:p>
            <a:pPr algn="l" marL="564341" indent="-282170" lvl="1">
              <a:lnSpc>
                <a:spcPts val="3659"/>
              </a:lnSpc>
              <a:buFont typeface="Arial"/>
              <a:buChar char="•"/>
            </a:pPr>
            <a:r>
              <a:rPr lang="en-US" sz="2613">
                <a:solidFill>
                  <a:srgbClr val="223E73"/>
                </a:solidFill>
                <a:latin typeface="Montserrat"/>
              </a:rPr>
              <a:t>Л.А. Старкова, педагог-психолог;</a:t>
            </a:r>
          </a:p>
          <a:p>
            <a:pPr algn="l" marL="564341" indent="-282170" lvl="1">
              <a:lnSpc>
                <a:spcPts val="3659"/>
              </a:lnSpc>
              <a:buFont typeface="Arial"/>
              <a:buChar char="•"/>
            </a:pPr>
            <a:r>
              <a:rPr lang="en-US" sz="2613">
                <a:solidFill>
                  <a:srgbClr val="223E73"/>
                </a:solidFill>
                <a:latin typeface="Montserrat"/>
              </a:rPr>
              <a:t>В.В. Мехоношина, социальный педагог;</a:t>
            </a:r>
          </a:p>
          <a:p>
            <a:pPr algn="l" marL="564341" indent="-282170" lvl="1">
              <a:lnSpc>
                <a:spcPts val="3659"/>
              </a:lnSpc>
              <a:buFont typeface="Arial"/>
              <a:buChar char="•"/>
            </a:pPr>
            <a:r>
              <a:rPr lang="en-US" sz="2613">
                <a:solidFill>
                  <a:srgbClr val="223E73"/>
                </a:solidFill>
                <a:latin typeface="Montserrat"/>
              </a:rPr>
              <a:t>О.А. Карелина, учитель русского языка и литературы;</a:t>
            </a:r>
          </a:p>
          <a:p>
            <a:pPr algn="l" marL="564341" indent="-282170" lvl="1">
              <a:lnSpc>
                <a:spcPts val="3659"/>
              </a:lnSpc>
              <a:buFont typeface="Arial"/>
              <a:buChar char="•"/>
            </a:pPr>
            <a:r>
              <a:rPr lang="en-US" sz="2613">
                <a:solidFill>
                  <a:srgbClr val="223E73"/>
                </a:solidFill>
                <a:latin typeface="Montserrat"/>
              </a:rPr>
              <a:t>Н.Б. Бондарева, учитель начальной школы;</a:t>
            </a:r>
          </a:p>
          <a:p>
            <a:pPr algn="l" marL="564341" indent="-282170" lvl="1">
              <a:lnSpc>
                <a:spcPts val="3659"/>
              </a:lnSpc>
              <a:buFont typeface="Arial"/>
              <a:buChar char="•"/>
            </a:pPr>
            <a:r>
              <a:rPr lang="en-US" sz="2613">
                <a:solidFill>
                  <a:srgbClr val="223E73"/>
                </a:solidFill>
                <a:latin typeface="Montserrat"/>
              </a:rPr>
              <a:t>Г.Н. Теплоухова, учитель ОБЖ и биологии;</a:t>
            </a:r>
          </a:p>
          <a:p>
            <a:pPr algn="l" marL="564341" indent="-282170" lvl="1">
              <a:lnSpc>
                <a:spcPts val="3659"/>
              </a:lnSpc>
              <a:buFont typeface="Arial"/>
              <a:buChar char="•"/>
            </a:pPr>
            <a:r>
              <a:rPr lang="en-US" sz="2613">
                <a:solidFill>
                  <a:srgbClr val="223E73"/>
                </a:solidFill>
                <a:latin typeface="Montserrat"/>
              </a:rPr>
              <a:t>Е.Ю. Старикова, учитель истории и обществознания;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67613" y="1028700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3" y="0"/>
                </a:lnTo>
                <a:lnTo>
                  <a:pt x="4896503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51384" y="941462"/>
            <a:ext cx="1337187" cy="1348815"/>
          </a:xfrm>
          <a:custGeom>
            <a:avLst/>
            <a:gdLst/>
            <a:ahLst/>
            <a:cxnLst/>
            <a:rect r="r" b="b" t="t" l="l"/>
            <a:pathLst>
              <a:path h="1348815" w="1337187">
                <a:moveTo>
                  <a:pt x="0" y="0"/>
                </a:moveTo>
                <a:lnTo>
                  <a:pt x="1337187" y="0"/>
                </a:lnTo>
                <a:lnTo>
                  <a:pt x="1337187" y="1348814"/>
                </a:lnTo>
                <a:lnTo>
                  <a:pt x="0" y="1348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58108" y="1089472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291666" y="2701873"/>
            <a:ext cx="13704669" cy="6414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62"/>
              </a:lnSpc>
            </a:pPr>
            <a:r>
              <a:rPr lang="en-US" sz="2830">
                <a:solidFill>
                  <a:srgbClr val="223E73"/>
                </a:solidFill>
                <a:latin typeface="Montserrat"/>
              </a:rPr>
              <a:t>Для выявления проблемных зон состояния образовательной среды  был проведен психоло-педагогический мониторинг в марте-апреле, интерпретация результатов была проведена в мае 2024 года.</a:t>
            </a:r>
          </a:p>
          <a:p>
            <a:pPr algn="just">
              <a:lnSpc>
                <a:spcPts val="3962"/>
              </a:lnSpc>
            </a:pPr>
          </a:p>
          <a:p>
            <a:pPr algn="just">
              <a:lnSpc>
                <a:spcPts val="3962"/>
              </a:lnSpc>
            </a:pPr>
            <a:r>
              <a:rPr lang="en-US" sz="2830">
                <a:solidFill>
                  <a:srgbClr val="223E73"/>
                </a:solidFill>
                <a:latin typeface="Montserrat"/>
              </a:rPr>
              <a:t>Диагностический инструментарий: «Психологическая безопасность образовательной среды школы», автор И.А. Баева.</a:t>
            </a:r>
          </a:p>
          <a:p>
            <a:pPr algn="just">
              <a:lnSpc>
                <a:spcPts val="3962"/>
              </a:lnSpc>
            </a:pPr>
            <a:r>
              <a:rPr lang="en-US" sz="2830">
                <a:solidFill>
                  <a:srgbClr val="223E73"/>
                </a:solidFill>
                <a:latin typeface="Montserrat"/>
              </a:rPr>
              <a:t> </a:t>
            </a:r>
          </a:p>
          <a:p>
            <a:pPr algn="just">
              <a:lnSpc>
                <a:spcPts val="3962"/>
              </a:lnSpc>
            </a:pPr>
            <a:r>
              <a:rPr lang="en-US" sz="2830">
                <a:solidFill>
                  <a:srgbClr val="223E73"/>
                </a:solidFill>
                <a:latin typeface="Montserrat"/>
              </a:rPr>
              <a:t>В мониторинге приняли участие </a:t>
            </a:r>
            <a:r>
              <a:rPr lang="en-US" sz="2830">
                <a:solidFill>
                  <a:srgbClr val="223E73"/>
                </a:solidFill>
                <a:latin typeface="Montserrat Bold"/>
              </a:rPr>
              <a:t>633 </a:t>
            </a:r>
            <a:r>
              <a:rPr lang="en-US" sz="2830">
                <a:solidFill>
                  <a:srgbClr val="223E73"/>
                </a:solidFill>
                <a:latin typeface="Montserrat"/>
              </a:rPr>
              <a:t>обучающихся (4-11 классы), что составляет </a:t>
            </a:r>
            <a:r>
              <a:rPr lang="en-US" sz="2830">
                <a:solidFill>
                  <a:srgbClr val="223E73"/>
                </a:solidFill>
                <a:latin typeface="Montserrat Bold"/>
              </a:rPr>
              <a:t>56%</a:t>
            </a:r>
            <a:r>
              <a:rPr lang="en-US" sz="2830">
                <a:solidFill>
                  <a:srgbClr val="223E73"/>
                </a:solidFill>
                <a:latin typeface="Montserrat"/>
              </a:rPr>
              <a:t> от общего количества детей, </a:t>
            </a:r>
            <a:r>
              <a:rPr lang="en-US" sz="2830">
                <a:solidFill>
                  <a:srgbClr val="223E73"/>
                </a:solidFill>
                <a:latin typeface="Montserrat Bold"/>
              </a:rPr>
              <a:t>65 </a:t>
            </a:r>
            <a:r>
              <a:rPr lang="en-US" sz="2830">
                <a:solidFill>
                  <a:srgbClr val="223E73"/>
                </a:solidFill>
                <a:latin typeface="Montserrat"/>
              </a:rPr>
              <a:t>человек (</a:t>
            </a:r>
            <a:r>
              <a:rPr lang="en-US" sz="2830">
                <a:solidFill>
                  <a:srgbClr val="223E73"/>
                </a:solidFill>
                <a:latin typeface="Montserrat Bold"/>
              </a:rPr>
              <a:t>87%</a:t>
            </a:r>
            <a:r>
              <a:rPr lang="en-US" sz="2830">
                <a:solidFill>
                  <a:srgbClr val="223E73"/>
                </a:solidFill>
                <a:latin typeface="Montserrat"/>
              </a:rPr>
              <a:t>) педагогического коллектива и фокус-группа родителей в составе </a:t>
            </a:r>
            <a:r>
              <a:rPr lang="en-US" sz="2830">
                <a:solidFill>
                  <a:srgbClr val="223E73"/>
                </a:solidFill>
                <a:latin typeface="Montserrat Bold"/>
              </a:rPr>
              <a:t>93</a:t>
            </a:r>
            <a:r>
              <a:rPr lang="en-US" sz="2830">
                <a:solidFill>
                  <a:srgbClr val="223E73"/>
                </a:solidFill>
                <a:latin typeface="Montserrat"/>
              </a:rPr>
              <a:t> человек.</a:t>
            </a:r>
          </a:p>
          <a:p>
            <a:pPr algn="just">
              <a:lnSpc>
                <a:spcPts val="3962"/>
              </a:lnSpc>
            </a:pPr>
            <a:r>
              <a:rPr lang="en-US" sz="2830">
                <a:solidFill>
                  <a:srgbClr val="223E73"/>
                </a:solidFill>
                <a:latin typeface="Montserrat"/>
              </a:rPr>
              <a:t> </a:t>
            </a:r>
          </a:p>
          <a:p>
            <a:pPr algn="just">
              <a:lnSpc>
                <a:spcPts val="3962"/>
              </a:lnSpc>
              <a:spcBef>
                <a:spcPct val="0"/>
              </a:spcBef>
            </a:pPr>
            <a:r>
              <a:rPr lang="en-US" sz="2830">
                <a:solidFill>
                  <a:srgbClr val="223E73"/>
                </a:solidFill>
                <a:latin typeface="Montserrat Bold"/>
              </a:rPr>
              <a:t>Таким образом, в мониторинге приняло участие 791 человек.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8750" y="4959205"/>
            <a:ext cx="4775418" cy="1002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59"/>
              </a:lnSpc>
            </a:pPr>
            <a:r>
              <a:rPr lang="en-US" sz="2899" spc="289">
                <a:solidFill>
                  <a:srgbClr val="223E73"/>
                </a:solidFill>
                <a:latin typeface="Montserrat Bold"/>
              </a:rPr>
              <a:t>ПОЗИТИВНОЕ ОТНОШЕНИЕ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922906" y="5216380"/>
            <a:ext cx="4775418" cy="488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59"/>
              </a:lnSpc>
            </a:pPr>
            <a:r>
              <a:rPr lang="en-US" sz="2899" spc="289">
                <a:solidFill>
                  <a:srgbClr val="223E73"/>
                </a:solidFill>
                <a:latin typeface="Montserrat Bold"/>
              </a:rPr>
              <a:t>ЗАЩИЩЕННОСТЬ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167613" y="4959205"/>
            <a:ext cx="5538284" cy="1002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59"/>
              </a:lnSpc>
            </a:pPr>
            <a:r>
              <a:rPr lang="en-US" sz="2899" spc="289">
                <a:solidFill>
                  <a:srgbClr val="223E73"/>
                </a:solidFill>
                <a:latin typeface="Montserrat Bold"/>
              </a:rPr>
              <a:t>ВЫСОКИЙ УРОВЕНЬ УДОВЛЕТВОРЁННОСТИ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28750" y="6526161"/>
            <a:ext cx="4775418" cy="2582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9"/>
              </a:lnSpc>
            </a:pPr>
            <a:r>
              <a:rPr lang="en-US" sz="2599" spc="259">
                <a:solidFill>
                  <a:srgbClr val="000000"/>
                </a:solidFill>
                <a:latin typeface="Montserrat"/>
              </a:rPr>
              <a:t>большинства субъектов учебно‑воспитательного процесса</a:t>
            </a:r>
          </a:p>
          <a:p>
            <a:pPr algn="ctr" marL="0" indent="0" lvl="0">
              <a:lnSpc>
                <a:spcPts val="415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6756291" y="6526161"/>
            <a:ext cx="4775418" cy="2582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59"/>
              </a:lnSpc>
            </a:pPr>
            <a:r>
              <a:rPr lang="en-US" sz="2599" spc="259">
                <a:solidFill>
                  <a:srgbClr val="000000"/>
                </a:solidFill>
                <a:latin typeface="Montserrat"/>
              </a:rPr>
              <a:t> от проявления психологического насилия в межличностном взаимодействии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549047" y="6516636"/>
            <a:ext cx="4775418" cy="510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19"/>
              </a:lnSpc>
            </a:pPr>
            <a:r>
              <a:rPr lang="en-US" sz="2699" spc="269">
                <a:solidFill>
                  <a:srgbClr val="000000"/>
                </a:solidFill>
                <a:latin typeface="Montserrat"/>
              </a:rPr>
              <a:t> её содержанием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708985" y="552149"/>
            <a:ext cx="1337187" cy="1348815"/>
          </a:xfrm>
          <a:custGeom>
            <a:avLst/>
            <a:gdLst/>
            <a:ahLst/>
            <a:cxnLst/>
            <a:rect r="r" b="b" t="t" l="l"/>
            <a:pathLst>
              <a:path h="1348815" w="1337187">
                <a:moveTo>
                  <a:pt x="0" y="0"/>
                </a:moveTo>
                <a:lnTo>
                  <a:pt x="1337187" y="0"/>
                </a:lnTo>
                <a:lnTo>
                  <a:pt x="1337187" y="1348814"/>
                </a:lnTo>
                <a:lnTo>
                  <a:pt x="0" y="1348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458108" y="610812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167613" y="639387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3" y="0"/>
                </a:lnTo>
                <a:lnTo>
                  <a:pt x="4896503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458108" y="2016788"/>
            <a:ext cx="11932483" cy="1135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4"/>
              </a:lnSpc>
              <a:spcBef>
                <a:spcPct val="0"/>
              </a:spcBef>
            </a:pPr>
            <a:r>
              <a:rPr lang="en-US" sz="3281">
                <a:solidFill>
                  <a:srgbClr val="223E73"/>
                </a:solidFill>
                <a:latin typeface="Montserrat Bold"/>
              </a:rPr>
              <a:t>«Психологическая безопасность образовательной среды шко</a:t>
            </a:r>
            <a:r>
              <a:rPr lang="en-US" sz="3281">
                <a:solidFill>
                  <a:srgbClr val="223E73"/>
                </a:solidFill>
                <a:latin typeface="Montserrat Bold"/>
              </a:rPr>
              <a:t>лы» (автор И.А. Баева)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46172" y="3589509"/>
            <a:ext cx="12528887" cy="931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223E73"/>
                </a:solidFill>
                <a:latin typeface="Montserrat Italics"/>
              </a:rPr>
              <a:t>Характеристики психологически безопасной образовательной среды: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07462" y="517125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2" y="0"/>
                </a:lnTo>
                <a:lnTo>
                  <a:pt x="4896502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97956" y="412956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112704" y="1645957"/>
            <a:ext cx="13305851" cy="554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3"/>
              </a:lnSpc>
              <a:spcBef>
                <a:spcPct val="0"/>
              </a:spcBef>
            </a:pPr>
            <a:r>
              <a:rPr lang="en-US" sz="3281">
                <a:solidFill>
                  <a:srgbClr val="D11A20"/>
                </a:solidFill>
                <a:latin typeface="Montserrat Bold"/>
              </a:rPr>
              <a:t>Отношение к образовательной среде школы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182098" y="2657521"/>
            <a:ext cx="5848654" cy="619738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205890" y="2466166"/>
            <a:ext cx="8493637" cy="674883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833306" y="5539041"/>
            <a:ext cx="1817846" cy="3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223E73"/>
                </a:solidFill>
                <a:latin typeface="Montserrat Bold"/>
              </a:rPr>
              <a:t>ПЕДАГОГИ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683448" y="5659927"/>
            <a:ext cx="2275384" cy="323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223E73"/>
                </a:solidFill>
                <a:latin typeface="Montserrat Bold"/>
              </a:rPr>
              <a:t>ОБУЧАЮЩИЕСЯ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073635" y="354293"/>
            <a:ext cx="1337187" cy="1348815"/>
          </a:xfrm>
          <a:custGeom>
            <a:avLst/>
            <a:gdLst/>
            <a:ahLst/>
            <a:cxnLst/>
            <a:rect r="r" b="b" t="t" l="l"/>
            <a:pathLst>
              <a:path h="1348815" w="1337187">
                <a:moveTo>
                  <a:pt x="0" y="0"/>
                </a:moveTo>
                <a:lnTo>
                  <a:pt x="1337187" y="0"/>
                </a:lnTo>
                <a:lnTo>
                  <a:pt x="1337187" y="1348814"/>
                </a:lnTo>
                <a:lnTo>
                  <a:pt x="0" y="13488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097956" y="1148232"/>
            <a:ext cx="10587289" cy="554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3"/>
              </a:lnSpc>
              <a:spcBef>
                <a:spcPct val="0"/>
              </a:spcBef>
            </a:pPr>
            <a:r>
              <a:rPr lang="en-US" sz="3281">
                <a:solidFill>
                  <a:srgbClr val="223E73"/>
                </a:solidFill>
                <a:latin typeface="Montserrat Bold"/>
              </a:rPr>
              <a:t>Результаты мониторинга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036907" y="2597866"/>
            <a:ext cx="7910284" cy="6568525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4318751" y="5718111"/>
            <a:ext cx="187392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223E73"/>
                </a:solidFill>
                <a:latin typeface="Montserrat Bold"/>
              </a:rPr>
              <a:t>РОДИТЕЛИ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07462" y="517125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2" y="0"/>
                </a:lnTo>
                <a:lnTo>
                  <a:pt x="4896502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97956" y="412956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112704" y="1645957"/>
            <a:ext cx="13305851" cy="554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3"/>
              </a:lnSpc>
              <a:spcBef>
                <a:spcPct val="0"/>
              </a:spcBef>
            </a:pPr>
            <a:r>
              <a:rPr lang="en-US" sz="3281">
                <a:solidFill>
                  <a:srgbClr val="D11A20"/>
                </a:solidFill>
                <a:latin typeface="Montserrat Bold"/>
              </a:rPr>
              <a:t> Защищенность от психологического насилия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96479" y="2652089"/>
            <a:ext cx="5023951" cy="625852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891454" y="2623945"/>
            <a:ext cx="5692950" cy="663846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833306" y="5539041"/>
            <a:ext cx="1817846" cy="3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223E73"/>
                </a:solidFill>
                <a:latin typeface="Montserrat Bold"/>
              </a:rPr>
              <a:t>ПЕДАГОГИ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775917" y="5607166"/>
            <a:ext cx="2298502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23E73"/>
                </a:solidFill>
                <a:latin typeface="Montserrat Bold"/>
              </a:rPr>
              <a:t>ОБУЧАЮЩИЕСЯ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073635" y="354293"/>
            <a:ext cx="1337187" cy="1348815"/>
          </a:xfrm>
          <a:custGeom>
            <a:avLst/>
            <a:gdLst/>
            <a:ahLst/>
            <a:cxnLst/>
            <a:rect r="r" b="b" t="t" l="l"/>
            <a:pathLst>
              <a:path h="1348815" w="1337187">
                <a:moveTo>
                  <a:pt x="0" y="0"/>
                </a:moveTo>
                <a:lnTo>
                  <a:pt x="1337187" y="0"/>
                </a:lnTo>
                <a:lnTo>
                  <a:pt x="1337187" y="1348814"/>
                </a:lnTo>
                <a:lnTo>
                  <a:pt x="0" y="13488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097956" y="1148232"/>
            <a:ext cx="10587289" cy="554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3"/>
              </a:lnSpc>
              <a:spcBef>
                <a:spcPct val="0"/>
              </a:spcBef>
            </a:pPr>
            <a:r>
              <a:rPr lang="en-US" sz="3281">
                <a:solidFill>
                  <a:srgbClr val="223E73"/>
                </a:solidFill>
                <a:latin typeface="Montserrat Bold"/>
              </a:rPr>
              <a:t>Результаты мониторинга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491589" y="2650482"/>
            <a:ext cx="5457198" cy="6700152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4318751" y="5718111"/>
            <a:ext cx="187392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223E73"/>
                </a:solidFill>
                <a:latin typeface="Montserrat Bold"/>
              </a:rPr>
              <a:t>РОДИТЕЛИ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07462" y="517125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2" y="0"/>
                </a:lnTo>
                <a:lnTo>
                  <a:pt x="4896502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97956" y="412956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210123" y="2107543"/>
            <a:ext cx="13305851" cy="1135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3"/>
              </a:lnSpc>
            </a:pPr>
            <a:r>
              <a:rPr lang="en-US" sz="3281">
                <a:solidFill>
                  <a:srgbClr val="D11A20"/>
                </a:solidFill>
                <a:latin typeface="Montserrat Bold"/>
              </a:rPr>
              <a:t>Уровень удовлетворенности характеристиками </a:t>
            </a:r>
          </a:p>
          <a:p>
            <a:pPr algn="ctr">
              <a:lnSpc>
                <a:spcPts val="4593"/>
              </a:lnSpc>
              <a:spcBef>
                <a:spcPct val="0"/>
              </a:spcBef>
            </a:pPr>
            <a:r>
              <a:rPr lang="en-US" sz="3281">
                <a:solidFill>
                  <a:srgbClr val="D11A20"/>
                </a:solidFill>
                <a:latin typeface="Montserrat Bold"/>
              </a:rPr>
              <a:t>ОС школы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701658" y="2979862"/>
            <a:ext cx="7658473" cy="554533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083114" y="3155594"/>
            <a:ext cx="7684108" cy="567707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713739" y="5359971"/>
            <a:ext cx="1817846" cy="3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223E73"/>
                </a:solidFill>
                <a:latin typeface="Montserrat Bold"/>
              </a:rPr>
              <a:t>ПЕДАГОГИ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994749" y="5416486"/>
            <a:ext cx="2298502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23E73"/>
                </a:solidFill>
                <a:latin typeface="Montserrat Bold"/>
              </a:rPr>
              <a:t>ОБУЧАЮЩИЕСЯ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073635" y="354293"/>
            <a:ext cx="1337187" cy="1348815"/>
          </a:xfrm>
          <a:custGeom>
            <a:avLst/>
            <a:gdLst/>
            <a:ahLst/>
            <a:cxnLst/>
            <a:rect r="r" b="b" t="t" l="l"/>
            <a:pathLst>
              <a:path h="1348815" w="1337187">
                <a:moveTo>
                  <a:pt x="0" y="0"/>
                </a:moveTo>
                <a:lnTo>
                  <a:pt x="1337187" y="0"/>
                </a:lnTo>
                <a:lnTo>
                  <a:pt x="1337187" y="1348814"/>
                </a:lnTo>
                <a:lnTo>
                  <a:pt x="0" y="13488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097956" y="1148232"/>
            <a:ext cx="10587289" cy="554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3"/>
              </a:lnSpc>
              <a:spcBef>
                <a:spcPct val="0"/>
              </a:spcBef>
            </a:pPr>
            <a:r>
              <a:rPr lang="en-US" sz="3281">
                <a:solidFill>
                  <a:srgbClr val="223E73"/>
                </a:solidFill>
                <a:latin typeface="Montserrat Bold"/>
              </a:rPr>
              <a:t>Результаты мониторинга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516583" y="3080271"/>
            <a:ext cx="7323553" cy="5827715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4480571" y="5416486"/>
            <a:ext cx="187392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223E73"/>
                </a:solidFill>
                <a:latin typeface="Montserrat Bold"/>
              </a:rPr>
              <a:t>РОДИТЕЛИ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67613" y="639387"/>
            <a:ext cx="4896503" cy="1023150"/>
          </a:xfrm>
          <a:custGeom>
            <a:avLst/>
            <a:gdLst/>
            <a:ahLst/>
            <a:cxnLst/>
            <a:rect r="r" b="b" t="t" l="l"/>
            <a:pathLst>
              <a:path h="1023150" w="4896503">
                <a:moveTo>
                  <a:pt x="0" y="0"/>
                </a:moveTo>
                <a:lnTo>
                  <a:pt x="4896503" y="0"/>
                </a:lnTo>
                <a:lnTo>
                  <a:pt x="4896503" y="1023150"/>
                </a:lnTo>
                <a:lnTo>
                  <a:pt x="0" y="1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08985" y="552149"/>
            <a:ext cx="1337187" cy="1348815"/>
          </a:xfrm>
          <a:custGeom>
            <a:avLst/>
            <a:gdLst/>
            <a:ahLst/>
            <a:cxnLst/>
            <a:rect r="r" b="b" t="t" l="l"/>
            <a:pathLst>
              <a:path h="1348815" w="1337187">
                <a:moveTo>
                  <a:pt x="0" y="0"/>
                </a:moveTo>
                <a:lnTo>
                  <a:pt x="1337187" y="0"/>
                </a:lnTo>
                <a:lnTo>
                  <a:pt x="1337187" y="1348814"/>
                </a:lnTo>
                <a:lnTo>
                  <a:pt x="0" y="1348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40909" y="1662537"/>
            <a:ext cx="16250128" cy="8741215"/>
          </a:xfrm>
          <a:custGeom>
            <a:avLst/>
            <a:gdLst/>
            <a:ahLst/>
            <a:cxnLst/>
            <a:rect r="r" b="b" t="t" l="l"/>
            <a:pathLst>
              <a:path h="8741215" w="16250128">
                <a:moveTo>
                  <a:pt x="0" y="0"/>
                </a:moveTo>
                <a:lnTo>
                  <a:pt x="16250127" y="0"/>
                </a:lnTo>
                <a:lnTo>
                  <a:pt x="16250127" y="8741214"/>
                </a:lnTo>
                <a:lnTo>
                  <a:pt x="0" y="8741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58108" y="610812"/>
            <a:ext cx="8709505" cy="1202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МАОУ «СРЕДНЯЯ ОБЩЕОБРАЗОВАТЕЛЬНАЯ ШКОЛА №22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С УГЛУБЛЕННЫМ ИЗУЧЕНИЕМ ИНОСТРАННЫХ ЯЗЫКОВ» </a:t>
            </a:r>
          </a:p>
          <a:p>
            <a:pPr algn="l">
              <a:lnSpc>
                <a:spcPts val="2472"/>
              </a:lnSpc>
            </a:pPr>
            <a:r>
              <a:rPr lang="en-US" sz="1766">
                <a:solidFill>
                  <a:srgbClr val="223E73"/>
                </a:solidFill>
                <a:latin typeface="Montserrat Bold"/>
              </a:rPr>
              <a:t>ГОРОДА ПЕРМИ</a:t>
            </a:r>
          </a:p>
          <a:p>
            <a:pPr algn="l">
              <a:lnSpc>
                <a:spcPts val="2472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472645" y="2136767"/>
            <a:ext cx="15786655" cy="512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D11A20"/>
                </a:solidFill>
                <a:latin typeface="Montserrat Bold"/>
              </a:rPr>
              <a:t>“В какой степени Вы удовлетворены характеристиками ОС?”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DAGHKHRNUIE</dc:identifier>
  <dcterms:modified xsi:type="dcterms:W3CDTF">2011-08-01T06:04:30Z</dcterms:modified>
  <cp:revision>1</cp:revision>
  <dc:title>Школа доброжелательных отношений</dc:title>
</cp:coreProperties>
</file>